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5"/>
  </p:notesMasterIdLst>
  <p:sldIdLst>
    <p:sldId id="256" r:id="rId3"/>
    <p:sldId id="257" r:id="rId4"/>
  </p:sldIdLst>
  <p:sldSz cx="7559675" cy="10691813"/>
  <p:notesSz cx="6807200" cy="9939338"/>
  <p:defaultTextStyle>
    <a:defPPr>
      <a:defRPr lang="ja-JP"/>
    </a:defPPr>
    <a:lvl1pPr marL="0" algn="l" defTabSz="104284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422" algn="l" defTabSz="104284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2843" algn="l" defTabSz="104284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265" algn="l" defTabSz="104284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5686" algn="l" defTabSz="104284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108" algn="l" defTabSz="104284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8529" algn="l" defTabSz="104284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49949" algn="l" defTabSz="104284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1371" algn="l" defTabSz="1042843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181"/>
    <a:srgbClr val="20BEA4"/>
    <a:srgbClr val="8C468E"/>
    <a:srgbClr val="820082"/>
    <a:srgbClr val="990099"/>
    <a:srgbClr val="1EAE96"/>
    <a:srgbClr val="23B7BB"/>
    <a:srgbClr val="14CA92"/>
    <a:srgbClr val="059592"/>
    <a:srgbClr val="009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5" autoAdjust="0"/>
    <p:restoredTop sz="94692" autoAdjust="0"/>
  </p:normalViewPr>
  <p:slideViewPr>
    <p:cSldViewPr snapToGrid="0">
      <p:cViewPr>
        <p:scale>
          <a:sx n="60" d="100"/>
          <a:sy n="60" d="100"/>
        </p:scale>
        <p:origin x="-2598" y="9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87" tIns="47844" rIns="95687" bIns="4784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87" tIns="47844" rIns="95687" bIns="47844" rtlCol="0"/>
          <a:lstStyle>
            <a:lvl1pPr algn="r">
              <a:defRPr sz="1300"/>
            </a:lvl1pPr>
          </a:lstStyle>
          <a:p>
            <a:fld id="{038A6A1D-E2E1-4D08-BDC1-B316C40877AE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7" tIns="47844" rIns="95687" bIns="4784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87" tIns="47844" rIns="95687" bIns="478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87" tIns="47844" rIns="95687" bIns="4784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87" tIns="47844" rIns="95687" bIns="47844" rtlCol="0" anchor="b"/>
          <a:lstStyle>
            <a:lvl1pPr algn="r">
              <a:defRPr sz="1300"/>
            </a:lvl1pPr>
          </a:lstStyle>
          <a:p>
            <a:fld id="{65CCB4DC-AC6D-4BAB-AC2C-DC7AB3D50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237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4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1422" algn="l" defTabSz="104284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2843" algn="l" defTabSz="104284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4265" algn="l" defTabSz="104284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5686" algn="l" defTabSz="104284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7108" algn="l" defTabSz="104284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8529" algn="l" defTabSz="104284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49949" algn="l" defTabSz="104284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1371" algn="l" defTabSz="104284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43013"/>
            <a:ext cx="23717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CB4DC-AC6D-4BAB-AC2C-DC7AB3D502B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760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A991C4-997A-734A-8A5D-D9AECE898EFF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317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9"/>
            <a:ext cx="5669756" cy="2581379"/>
          </a:xfrm>
        </p:spPr>
        <p:txBody>
          <a:bodyPr/>
          <a:lstStyle>
            <a:lvl1pPr marL="0" indent="0" algn="ctr">
              <a:buNone/>
              <a:defRPr sz="2000"/>
            </a:lvl1pPr>
            <a:lvl2pPr marL="377956" indent="0" algn="ctr">
              <a:buNone/>
              <a:defRPr sz="1600"/>
            </a:lvl2pPr>
            <a:lvl3pPr marL="755912" indent="0" algn="ctr">
              <a:buNone/>
              <a:defRPr sz="1500"/>
            </a:lvl3pPr>
            <a:lvl4pPr marL="1133869" indent="0" algn="ctr">
              <a:buNone/>
              <a:defRPr sz="1300"/>
            </a:lvl4pPr>
            <a:lvl5pPr marL="1511825" indent="0" algn="ctr">
              <a:buNone/>
              <a:defRPr sz="1300"/>
            </a:lvl5pPr>
            <a:lvl6pPr marL="1889781" indent="0" algn="ctr">
              <a:buNone/>
              <a:defRPr sz="1300"/>
            </a:lvl6pPr>
            <a:lvl7pPr marL="2267737" indent="0" algn="ctr">
              <a:buNone/>
              <a:defRPr sz="1300"/>
            </a:lvl7pPr>
            <a:lvl8pPr marL="2645695" indent="0" algn="ctr">
              <a:buNone/>
              <a:defRPr sz="1300"/>
            </a:lvl8pPr>
            <a:lvl9pPr marL="3023650" indent="0" algn="ctr">
              <a:buNone/>
              <a:defRPr sz="13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DFC3-52E8-4BBF-90D0-203497C1119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13C7-903E-4111-A931-1CFF04810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68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DFC3-52E8-4BBF-90D0-203497C1119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13C7-903E-4111-A931-1CFF04810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44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1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1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DFC3-52E8-4BBF-90D0-203497C1119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13C7-903E-4111-A931-1CFF04810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300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952" y="6058695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5FB1-42FA-0948-A593-EF23C746B7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67ED-6E97-FD4E-85D1-1000849010F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741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5FB1-42FA-0948-A593-EF23C746B7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67ED-6E97-FD4E-85D1-1000849010F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263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3" y="6870481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163" y="4531647"/>
            <a:ext cx="6425724" cy="233883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5FB1-42FA-0948-A593-EF23C746B7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67ED-6E97-FD4E-85D1-1000849010F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038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12362" y="3888158"/>
            <a:ext cx="2750882" cy="109987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189238" y="3888158"/>
            <a:ext cx="2750882" cy="109987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5FB1-42FA-0948-A593-EF23C746B7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67ED-6E97-FD4E-85D1-1000849010F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654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4" y="2393284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984" y="3390692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0210" y="2393284"/>
            <a:ext cx="3341482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0210" y="3390692"/>
            <a:ext cx="3341482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5FB1-42FA-0948-A593-EF23C746B7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67ED-6E97-FD4E-85D1-1000849010F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817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5FB1-42FA-0948-A593-EF23C746B7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67ED-6E97-FD4E-85D1-1000849010F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790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5FB1-42FA-0948-A593-EF23C746B7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67ED-6E97-FD4E-85D1-1000849010F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8539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5692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5623" y="425693"/>
            <a:ext cx="4226068" cy="91251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984" y="2237361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5FB1-42FA-0948-A593-EF23C746B7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67ED-6E97-FD4E-85D1-1000849010F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522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DFC3-52E8-4BBF-90D0-203497C1119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13C7-903E-4111-A931-1CFF04810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083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50" y="7484270"/>
            <a:ext cx="4535805" cy="8835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750" y="8367829"/>
            <a:ext cx="4535805" cy="12548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5FB1-42FA-0948-A593-EF23C746B7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67ED-6E97-FD4E-85D1-1000849010F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1041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5FB1-42FA-0948-A593-EF23C746B7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67ED-6E97-FD4E-85D1-1000849010F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9559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33180" y="668239"/>
            <a:ext cx="1406939" cy="1421862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12362" y="668239"/>
            <a:ext cx="4094824" cy="1421862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5FB1-42FA-0948-A593-EF23C746B7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67ED-6E97-FD4E-85D1-1000849010F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39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4"/>
            <a:ext cx="6520220" cy="2338832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779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559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338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5118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8978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6773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456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0236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DFC3-52E8-4BBF-90D0-203497C1119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13C7-903E-4111-A931-1CFF04810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9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DFC3-52E8-4BBF-90D0-203497C1119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13C7-903E-4111-A931-1CFF04810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11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1"/>
            <a:ext cx="3198096" cy="128450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7956" indent="0">
              <a:buNone/>
              <a:defRPr sz="1600" b="1"/>
            </a:lvl2pPr>
            <a:lvl3pPr marL="755912" indent="0">
              <a:buNone/>
              <a:defRPr sz="1500" b="1"/>
            </a:lvl3pPr>
            <a:lvl4pPr marL="1133869" indent="0">
              <a:buNone/>
              <a:defRPr sz="1300" b="1"/>
            </a:lvl4pPr>
            <a:lvl5pPr marL="1511825" indent="0">
              <a:buNone/>
              <a:defRPr sz="1300" b="1"/>
            </a:lvl5pPr>
            <a:lvl6pPr marL="1889781" indent="0">
              <a:buNone/>
              <a:defRPr sz="1300" b="1"/>
            </a:lvl6pPr>
            <a:lvl7pPr marL="2267737" indent="0">
              <a:buNone/>
              <a:defRPr sz="1300" b="1"/>
            </a:lvl7pPr>
            <a:lvl8pPr marL="2645695" indent="0">
              <a:buNone/>
              <a:defRPr sz="1300" b="1"/>
            </a:lvl8pPr>
            <a:lvl9pPr marL="3023650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3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1"/>
            <a:ext cx="3213847" cy="128450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7956" indent="0">
              <a:buNone/>
              <a:defRPr sz="1600" b="1"/>
            </a:lvl2pPr>
            <a:lvl3pPr marL="755912" indent="0">
              <a:buNone/>
              <a:defRPr sz="1500" b="1"/>
            </a:lvl3pPr>
            <a:lvl4pPr marL="1133869" indent="0">
              <a:buNone/>
              <a:defRPr sz="1300" b="1"/>
            </a:lvl4pPr>
            <a:lvl5pPr marL="1511825" indent="0">
              <a:buNone/>
              <a:defRPr sz="1300" b="1"/>
            </a:lvl5pPr>
            <a:lvl6pPr marL="1889781" indent="0">
              <a:buNone/>
              <a:defRPr sz="1300" b="1"/>
            </a:lvl6pPr>
            <a:lvl7pPr marL="2267737" indent="0">
              <a:buNone/>
              <a:defRPr sz="1300" b="1"/>
            </a:lvl7pPr>
            <a:lvl8pPr marL="2645695" indent="0">
              <a:buNone/>
              <a:defRPr sz="1300" b="1"/>
            </a:lvl8pPr>
            <a:lvl9pPr marL="3023650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3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DFC3-52E8-4BBF-90D0-203497C1119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13C7-903E-4111-A931-1CFF04810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04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DFC3-52E8-4BBF-90D0-203497C1119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13C7-903E-4111-A931-1CFF04810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751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DFC3-52E8-4BBF-90D0-203497C1119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13C7-903E-4111-A931-1CFF04810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18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712788"/>
            <a:ext cx="2438193" cy="2494756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3207544"/>
            <a:ext cx="2438193" cy="5942372"/>
          </a:xfrm>
        </p:spPr>
        <p:txBody>
          <a:bodyPr/>
          <a:lstStyle>
            <a:lvl1pPr marL="0" indent="0">
              <a:buNone/>
              <a:defRPr sz="1300"/>
            </a:lvl1pPr>
            <a:lvl2pPr marL="377956" indent="0">
              <a:buNone/>
              <a:defRPr sz="1200"/>
            </a:lvl2pPr>
            <a:lvl3pPr marL="755912" indent="0">
              <a:buNone/>
              <a:defRPr sz="1000"/>
            </a:lvl3pPr>
            <a:lvl4pPr marL="1133869" indent="0">
              <a:buNone/>
              <a:defRPr sz="900"/>
            </a:lvl4pPr>
            <a:lvl5pPr marL="1511825" indent="0">
              <a:buNone/>
              <a:defRPr sz="900"/>
            </a:lvl5pPr>
            <a:lvl6pPr marL="1889781" indent="0">
              <a:buNone/>
              <a:defRPr sz="900"/>
            </a:lvl6pPr>
            <a:lvl7pPr marL="2267737" indent="0">
              <a:buNone/>
              <a:defRPr sz="900"/>
            </a:lvl7pPr>
            <a:lvl8pPr marL="2645695" indent="0">
              <a:buNone/>
              <a:defRPr sz="900"/>
            </a:lvl8pPr>
            <a:lvl9pPr marL="302365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DFC3-52E8-4BBF-90D0-203497C1119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13C7-903E-4111-A931-1CFF04810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64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712788"/>
            <a:ext cx="2438193" cy="2494756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00"/>
            </a:lvl1pPr>
            <a:lvl2pPr marL="377956" indent="0">
              <a:buNone/>
              <a:defRPr sz="2300"/>
            </a:lvl2pPr>
            <a:lvl3pPr marL="755912" indent="0">
              <a:buNone/>
              <a:defRPr sz="2000"/>
            </a:lvl3pPr>
            <a:lvl4pPr marL="1133869" indent="0">
              <a:buNone/>
              <a:defRPr sz="1600"/>
            </a:lvl4pPr>
            <a:lvl5pPr marL="1511825" indent="0">
              <a:buNone/>
              <a:defRPr sz="1600"/>
            </a:lvl5pPr>
            <a:lvl6pPr marL="1889781" indent="0">
              <a:buNone/>
              <a:defRPr sz="1600"/>
            </a:lvl6pPr>
            <a:lvl7pPr marL="2267737" indent="0">
              <a:buNone/>
              <a:defRPr sz="1600"/>
            </a:lvl7pPr>
            <a:lvl8pPr marL="2645695" indent="0">
              <a:buNone/>
              <a:defRPr sz="1600"/>
            </a:lvl8pPr>
            <a:lvl9pPr marL="302365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3207544"/>
            <a:ext cx="2438193" cy="5942372"/>
          </a:xfrm>
        </p:spPr>
        <p:txBody>
          <a:bodyPr/>
          <a:lstStyle>
            <a:lvl1pPr marL="0" indent="0">
              <a:buNone/>
              <a:defRPr sz="1300"/>
            </a:lvl1pPr>
            <a:lvl2pPr marL="377956" indent="0">
              <a:buNone/>
              <a:defRPr sz="1200"/>
            </a:lvl2pPr>
            <a:lvl3pPr marL="755912" indent="0">
              <a:buNone/>
              <a:defRPr sz="1000"/>
            </a:lvl3pPr>
            <a:lvl4pPr marL="1133869" indent="0">
              <a:buNone/>
              <a:defRPr sz="900"/>
            </a:lvl4pPr>
            <a:lvl5pPr marL="1511825" indent="0">
              <a:buNone/>
              <a:defRPr sz="900"/>
            </a:lvl5pPr>
            <a:lvl6pPr marL="1889781" indent="0">
              <a:buNone/>
              <a:defRPr sz="900"/>
            </a:lvl6pPr>
            <a:lvl7pPr marL="2267737" indent="0">
              <a:buNone/>
              <a:defRPr sz="900"/>
            </a:lvl7pPr>
            <a:lvl8pPr marL="2645695" indent="0">
              <a:buNone/>
              <a:defRPr sz="900"/>
            </a:lvl8pPr>
            <a:lvl9pPr marL="302365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DFC3-52E8-4BBF-90D0-203497C1119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13C7-903E-4111-A931-1CFF04810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38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569242"/>
            <a:ext cx="6520220" cy="2066590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2846200"/>
            <a:ext cx="6520220" cy="6783857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BDFC3-52E8-4BBF-90D0-203497C1119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4" y="9909729"/>
            <a:ext cx="2551390" cy="569240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9909729"/>
            <a:ext cx="1700927" cy="569240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713C7-903E-4111-A931-1CFF04810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7"/>
            <a:ext cx="7559675" cy="10690339"/>
          </a:xfrm>
          <a:prstGeom prst="rect">
            <a:avLst/>
          </a:prstGeom>
        </p:spPr>
      </p:pic>
      <p:sp>
        <p:nvSpPr>
          <p:cNvPr id="9" name="正方形/長方形 8"/>
          <p:cNvSpPr/>
          <p:nvPr userDrawn="1"/>
        </p:nvSpPr>
        <p:spPr>
          <a:xfrm>
            <a:off x="2343955" y="10271698"/>
            <a:ext cx="2871765" cy="3500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 anchorCtr="0"/>
          <a:lstStyle/>
          <a:p>
            <a:pPr algn="ctr"/>
            <a:r>
              <a:rPr kumimoji="1" lang="ja-JP" altLang="en-US" sz="1600" dirty="0">
                <a:solidFill>
                  <a:srgbClr val="20BEA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主催：武田薬品工業株式会社</a:t>
            </a:r>
            <a:endParaRPr kumimoji="1" lang="ja-JP" altLang="en-US" sz="16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113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12" rtl="0" eaLnBrk="1" latinLnBrk="0" hangingPunct="1">
        <a:lnSpc>
          <a:spcPct val="90000"/>
        </a:lnSpc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79" indent="-188979" algn="l" defTabSz="755912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6934" indent="-188979" algn="l" defTabSz="755912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90" indent="-188979" algn="l" defTabSz="755912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847" indent="-188979" algn="l" defTabSz="755912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803" indent="-188979" algn="l" defTabSz="755912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759" indent="-188979" algn="l" defTabSz="755912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56716" indent="-188979" algn="l" defTabSz="755912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72" indent="-188979" algn="l" defTabSz="755912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12628" indent="-188979" algn="l" defTabSz="755912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1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7956" algn="l" defTabSz="75591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5912" algn="l" defTabSz="75591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33869" algn="l" defTabSz="75591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11825" algn="l" defTabSz="75591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81" algn="l" defTabSz="75591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67737" algn="l" defTabSz="75591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45695" algn="l" defTabSz="75591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23650" algn="l" defTabSz="75591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4" y="2494758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985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FEF5FB1-42FA-0948-A593-EF23C746B71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2017/10/23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2889" y="9909728"/>
            <a:ext cx="2393898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7768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BD67ED-6E97-FD4E-85D1-1000849010F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03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247900" y="9925050"/>
            <a:ext cx="29718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-367778" y="727987"/>
            <a:ext cx="8329348" cy="1368151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700" spc="600" dirty="0">
                <a:solidFill>
                  <a:srgbClr val="6601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糖尿病治療における次の</a:t>
            </a:r>
            <a:r>
              <a:rPr lang="en-US" altLang="ja-JP" sz="2700" spc="600" dirty="0">
                <a:solidFill>
                  <a:srgbClr val="6601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stage</a:t>
            </a:r>
            <a:r>
              <a:rPr lang="ja-JP" altLang="en-US" sz="2700" spc="600" dirty="0">
                <a:solidFill>
                  <a:srgbClr val="6601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</a:t>
            </a:r>
            <a:r>
              <a:rPr lang="ja-JP" altLang="en-US" sz="2700" spc="600" dirty="0" smtClean="0">
                <a:solidFill>
                  <a:srgbClr val="6601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考える</a:t>
            </a:r>
            <a:endParaRPr lang="en-US" altLang="ja-JP" sz="2700" spc="600" dirty="0" smtClean="0">
              <a:solidFill>
                <a:srgbClr val="66018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2000" spc="600" dirty="0" smtClean="0">
                <a:solidFill>
                  <a:srgbClr val="6601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ja-JP" altLang="en-US" sz="2000" spc="600" dirty="0">
                <a:solidFill>
                  <a:srgbClr val="6601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糖尿病患者さんのアドヒアランス向上のために～</a:t>
            </a:r>
          </a:p>
          <a:p>
            <a:pPr algn="ctr"/>
            <a:endParaRPr lang="ja-JP" altLang="en-US" sz="1800" spc="600" dirty="0">
              <a:solidFill>
                <a:srgbClr val="66018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93962" y="3897567"/>
            <a:ext cx="55446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session</a:t>
            </a:r>
            <a:r>
              <a:rPr lang="ja-JP" altLang="en-US" sz="2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19:15</a:t>
            </a:r>
            <a:r>
              <a:rPr lang="ja-JP" altLang="en-US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20:00</a:t>
            </a:r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kumimoji="1" lang="ja-JP" altLang="en-US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98550" y="4328470"/>
            <a:ext cx="7580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座長</a:t>
            </a:r>
            <a:r>
              <a:rPr lang="ja-JP" altLang="en-US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：中野 雅子</a:t>
            </a:r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先生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（日本赤十字社福井赤十字病院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内科 副部長）</a:t>
            </a:r>
            <a:endParaRPr lang="en-US" altLang="ja-JP" sz="2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33995" y="4976052"/>
            <a:ext cx="758043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笈</a:t>
            </a:r>
            <a:r>
              <a:rPr lang="ja-JP" altLang="en-US" sz="1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田 耕治 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先生</a:t>
            </a:r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医療法人初生会福井中央クリニック 内科 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部長）</a:t>
            </a:r>
            <a:endParaRPr lang="en-US" altLang="ja-JP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 </a:t>
            </a:r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en-US" altLang="ja-JP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『</a:t>
            </a:r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経口糖尿病薬としてのメトホルミンの位置付け </a:t>
            </a:r>
            <a:r>
              <a:rPr lang="en-US" altLang="ja-JP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』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32364" y="5828387"/>
            <a:ext cx="9289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番度 行弘 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先生</a:t>
            </a:r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福井県済生会病院 内科 部長）</a:t>
            </a:r>
            <a:endParaRPr lang="en-US" altLang="ja-JP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7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『 FGM</a:t>
            </a:r>
            <a:r>
              <a:rPr lang="ja-JP" altLang="en-US" sz="17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からみた新規糖尿病治療薬の血糖変動に及ぼす影響について </a:t>
            </a:r>
            <a:r>
              <a:rPr lang="en-US" altLang="ja-JP" sz="17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』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40889" y="7120513"/>
            <a:ext cx="76063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座長</a:t>
            </a:r>
            <a:r>
              <a:rPr lang="ja-JP" altLang="en-US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：此</a:t>
            </a:r>
            <a:r>
              <a:rPr lang="ja-JP" altLang="en-US" sz="1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下 忠志</a:t>
            </a:r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先生</a:t>
            </a:r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zh-CN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福井大学医学部附属病院　診療教授 内分泌代謝内科　科長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-19892" y="7766424"/>
            <a:ext cx="74581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zh-CN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村上  </a:t>
            </a:r>
            <a:r>
              <a:rPr lang="zh-CN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雅子 </a:t>
            </a:r>
            <a:r>
              <a:rPr lang="zh-TW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先生</a:t>
            </a:r>
            <a:r>
              <a:rPr lang="en-US" altLang="zh-TW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日本赤十字社静岡赤十字病院　糖尿病・内分泌代謝内科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部長）</a:t>
            </a:r>
            <a:endParaRPr lang="en-US" altLang="ja-JP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endParaRPr lang="en-US" altLang="ja-JP" sz="2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『DPP-4</a:t>
            </a:r>
            <a:r>
              <a:rPr lang="ja-JP" altLang="en-US" sz="1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阻害薬</a:t>
            </a:r>
            <a:r>
              <a:rPr lang="en-US" altLang="ja-JP" sz="1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</a:t>
            </a:r>
            <a:r>
              <a:rPr lang="ja-JP" altLang="en-US" sz="1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アログリプチン</a:t>
            </a:r>
            <a:r>
              <a:rPr lang="en-US" altLang="ja-JP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)/</a:t>
            </a:r>
            <a:r>
              <a:rPr lang="ja-JP" altLang="en-US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メトホルミン配合剤１日</a:t>
            </a:r>
            <a:r>
              <a:rPr lang="ja-JP" altLang="en-US" sz="1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１回投与の</a:t>
            </a:r>
            <a:r>
              <a:rPr lang="ja-JP" altLang="en-US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有用性：</a:t>
            </a:r>
            <a:endParaRPr lang="en-US" altLang="ja-JP" sz="18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           ～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メトホルミン１日２回から１回投与へ切替時の</a:t>
            </a:r>
            <a:r>
              <a:rPr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CGM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と臨床成績から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』</a:t>
            </a:r>
            <a:endParaRPr lang="en-US" altLang="ja-JP" sz="2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358055" y="2060599"/>
            <a:ext cx="712883" cy="681038"/>
            <a:chOff x="182467" y="3019131"/>
            <a:chExt cx="712883" cy="681038"/>
          </a:xfrm>
        </p:grpSpPr>
        <p:sp>
          <p:nvSpPr>
            <p:cNvPr id="39" name="フローチャート: 判断 5"/>
            <p:cNvSpPr/>
            <p:nvPr/>
          </p:nvSpPr>
          <p:spPr>
            <a:xfrm>
              <a:off x="182467" y="3019131"/>
              <a:ext cx="712883" cy="681038"/>
            </a:xfrm>
            <a:prstGeom prst="flowChartDecision">
              <a:avLst/>
            </a:prstGeom>
            <a:gradFill flip="none" rotWithShape="1">
              <a:gsLst>
                <a:gs pos="27000">
                  <a:srgbClr val="7030A0"/>
                </a:gs>
                <a:gs pos="73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600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96754" y="3190373"/>
              <a:ext cx="684308" cy="338554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lang="ja-JP" altLang="en-US" sz="16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 時</a:t>
              </a:r>
            </a:p>
          </p:txBody>
        </p:sp>
      </p:grpSp>
      <p:sp>
        <p:nvSpPr>
          <p:cNvPr id="41" name="テキスト ボックス 40"/>
          <p:cNvSpPr txBox="1"/>
          <p:nvPr/>
        </p:nvSpPr>
        <p:spPr>
          <a:xfrm>
            <a:off x="1123868" y="1968445"/>
            <a:ext cx="6063537" cy="107721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zh-CN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2017</a:t>
            </a:r>
            <a:r>
              <a:rPr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 </a:t>
            </a:r>
            <a:r>
              <a:rPr lang="en-US" altLang="ja-JP" sz="4000" b="1" dirty="0" smtClean="0">
                <a:solidFill>
                  <a:srgbClr val="66018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12</a:t>
            </a:r>
            <a:r>
              <a:rPr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sz="4000" b="1" dirty="0" smtClean="0">
                <a:solidFill>
                  <a:srgbClr val="66018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</a:t>
            </a:r>
            <a:r>
              <a:rPr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日（月）</a:t>
            </a:r>
            <a:r>
              <a:rPr lang="en-US" altLang="zh-TW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19</a:t>
            </a:r>
            <a:r>
              <a:rPr lang="zh-TW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15</a:t>
            </a:r>
            <a:r>
              <a:rPr lang="zh-TW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zh-TW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21</a:t>
            </a:r>
            <a:r>
              <a:rPr lang="zh-TW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zh-TW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00</a:t>
            </a:r>
            <a:endParaRPr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endParaRPr lang="en-US" altLang="ja-JP" sz="24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350843" y="2836400"/>
            <a:ext cx="712883" cy="681038"/>
            <a:chOff x="182467" y="3019131"/>
            <a:chExt cx="712883" cy="681038"/>
          </a:xfrm>
        </p:grpSpPr>
        <p:sp>
          <p:nvSpPr>
            <p:cNvPr id="43" name="フローチャート: 判断 18"/>
            <p:cNvSpPr/>
            <p:nvPr/>
          </p:nvSpPr>
          <p:spPr>
            <a:xfrm>
              <a:off x="182467" y="3019131"/>
              <a:ext cx="712883" cy="681038"/>
            </a:xfrm>
            <a:prstGeom prst="flowChartDecision">
              <a:avLst/>
            </a:prstGeom>
            <a:gradFill flip="none" rotWithShape="1">
              <a:gsLst>
                <a:gs pos="27000">
                  <a:srgbClr val="7030A0"/>
                </a:gs>
                <a:gs pos="73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600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196754" y="3190373"/>
              <a:ext cx="684308" cy="338554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lang="ja-JP" altLang="en-US" sz="16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会 場</a:t>
              </a:r>
            </a:p>
          </p:txBody>
        </p:sp>
      </p:grpSp>
      <p:sp>
        <p:nvSpPr>
          <p:cNvPr id="45" name="テキスト ボックス 44"/>
          <p:cNvSpPr txBox="1"/>
          <p:nvPr/>
        </p:nvSpPr>
        <p:spPr>
          <a:xfrm>
            <a:off x="1123868" y="2854826"/>
            <a:ext cx="6572287" cy="707886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福井県医師会館　</a:t>
            </a:r>
            <a:r>
              <a:rPr lang="en-US" altLang="ja-JP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階</a:t>
            </a:r>
            <a:r>
              <a:rPr lang="ja-JP" altLang="en-US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大ホール</a:t>
            </a:r>
            <a:endParaRPr lang="en-US" altLang="ja-JP" sz="2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福井市大願寺</a:t>
            </a:r>
            <a:r>
              <a:rPr lang="en-US" altLang="ja-JP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丁目</a:t>
            </a:r>
            <a:r>
              <a:rPr lang="en-US" altLang="ja-JP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</a:t>
            </a:r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番</a:t>
            </a:r>
            <a:r>
              <a:rPr lang="en-US" altLang="ja-JP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10</a:t>
            </a:r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号　</a:t>
            </a:r>
            <a:r>
              <a:rPr lang="en-US" altLang="ja-JP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TEL</a:t>
            </a:r>
            <a:r>
              <a:rPr lang="ja-JP" altLang="en-US" sz="2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2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0776-24-0387</a:t>
            </a:r>
            <a:endParaRPr lang="en-US" altLang="ja-JP" sz="2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43532" y="6650143"/>
            <a:ext cx="49761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session</a:t>
            </a:r>
            <a:r>
              <a:rPr lang="ja-JP" altLang="en-US" sz="2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　</a:t>
            </a:r>
            <a:r>
              <a:rPr lang="en-US" altLang="ja-JP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20:00</a:t>
            </a:r>
            <a:r>
              <a:rPr lang="ja-JP" altLang="en-US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21</a:t>
            </a:r>
            <a:r>
              <a:rPr lang="ja-JP" altLang="en-US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1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00</a:t>
            </a:r>
            <a:endParaRPr kumimoji="1" lang="ja-JP" altLang="en-US" sz="1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30546" y="10266294"/>
            <a:ext cx="6574971" cy="323165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共催</a:t>
            </a: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 </a:t>
            </a: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福井県内科医会　福井県病院薬剤師会  武田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薬品工業株式会社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8" name="テキスト ボックス 35"/>
          <p:cNvSpPr txBox="1">
            <a:spLocks noChangeArrowheads="1"/>
          </p:cNvSpPr>
          <p:nvPr/>
        </p:nvSpPr>
        <p:spPr bwMode="auto">
          <a:xfrm>
            <a:off x="4279395" y="9945678"/>
            <a:ext cx="4293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itchFamily="50" charset="-128"/>
              </a:rPr>
              <a:t>※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itchFamily="50" charset="-128"/>
              </a:rPr>
              <a:t>会終了後情報交換会の場をご用意しています</a:t>
            </a:r>
            <a:endParaRPr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86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図 37" descr="uramenplat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39" y="874784"/>
            <a:ext cx="6371268" cy="1696970"/>
          </a:xfrm>
          <a:prstGeom prst="rect">
            <a:avLst/>
          </a:prstGeom>
        </p:spPr>
      </p:pic>
      <p:pic>
        <p:nvPicPr>
          <p:cNvPr id="12" name="図 11" descr="uramen_syoroku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9" y="6840222"/>
            <a:ext cx="7304512" cy="3117506"/>
          </a:xfrm>
          <a:prstGeom prst="rect">
            <a:avLst/>
          </a:prstGeom>
        </p:spPr>
      </p:pic>
      <p:grpSp>
        <p:nvGrpSpPr>
          <p:cNvPr id="21" name="図形グループ 20"/>
          <p:cNvGrpSpPr>
            <a:grpSpLocks noChangeAspect="1"/>
          </p:cNvGrpSpPr>
          <p:nvPr/>
        </p:nvGrpSpPr>
        <p:grpSpPr>
          <a:xfrm>
            <a:off x="2415806" y="3192967"/>
            <a:ext cx="460079" cy="460409"/>
            <a:chOff x="2561603" y="5181600"/>
            <a:chExt cx="418429" cy="418429"/>
          </a:xfrm>
        </p:grpSpPr>
        <p:pic>
          <p:nvPicPr>
            <p:cNvPr id="19" name="図 18" descr="WEB_mark.jp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603" y="5181600"/>
              <a:ext cx="418429" cy="418429"/>
            </a:xfrm>
            <a:prstGeom prst="rect">
              <a:avLst/>
            </a:prstGeom>
          </p:spPr>
        </p:pic>
        <p:sp>
          <p:nvSpPr>
            <p:cNvPr id="20" name="テキスト ボックス 19"/>
            <p:cNvSpPr txBox="1"/>
            <p:nvPr/>
          </p:nvSpPr>
          <p:spPr>
            <a:xfrm>
              <a:off x="2575433" y="5282151"/>
              <a:ext cx="388887" cy="209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ja-JP" altLang="en-US" sz="900" dirty="0">
                  <a:solidFill>
                    <a:prstClr val="black"/>
                  </a:solidFill>
                  <a:latin typeface="ＭＳ Ｐゴシック"/>
                </a:rPr>
                <a:t>略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Ｐゴシック"/>
                </a:rPr>
                <a:t>歴</a:t>
              </a:r>
              <a:endParaRPr lang="ja-JP" altLang="en-US" sz="900" dirty="0">
                <a:solidFill>
                  <a:prstClr val="black"/>
                </a:solidFill>
                <a:latin typeface="ＭＳ Ｐゴシック"/>
              </a:endParaRPr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2841067" y="5207322"/>
            <a:ext cx="3816016" cy="646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ja-JP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</a:t>
            </a:r>
            <a:r>
              <a:rPr lang="ja-JP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内科</a:t>
            </a:r>
            <a:r>
              <a:rPr lang="ja-JP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学会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ja-JP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学術</a:t>
            </a:r>
            <a:r>
              <a:rPr lang="ja-JP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評議員、認定医、</a:t>
            </a:r>
            <a:r>
              <a:rPr lang="ja-JP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指導医</a:t>
            </a:r>
            <a:endParaRPr lang="ja-JP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457200">
              <a:defRPr/>
            </a:pPr>
            <a:r>
              <a:rPr lang="ja-JP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日本内分泌</a:t>
            </a:r>
            <a:r>
              <a:rPr lang="ja-JP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学会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ja-JP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学術</a:t>
            </a:r>
            <a:r>
              <a:rPr lang="ja-JP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評議員、専門医、</a:t>
            </a:r>
            <a:r>
              <a:rPr lang="ja-JP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指導医</a:t>
            </a:r>
            <a:endParaRPr lang="ja-JP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457200">
              <a:defRPr/>
            </a:pPr>
            <a:r>
              <a:rPr lang="ja-JP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日本糖尿病</a:t>
            </a:r>
            <a:r>
              <a:rPr lang="ja-JP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学会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ja-JP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専門医</a:t>
            </a:r>
            <a:r>
              <a:rPr lang="ja-JP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指導医</a:t>
            </a:r>
            <a:endParaRPr lang="ja-JP" altLang="en-US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457562" y="2441308"/>
            <a:ext cx="3440255" cy="732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lnSpc>
                <a:spcPct val="130000"/>
              </a:lnSpc>
            </a:pPr>
            <a:r>
              <a:rPr lang="ja-JP" altLang="en-US" sz="28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</a:rPr>
              <a:t>村上  雅子 </a:t>
            </a:r>
            <a:r>
              <a:rPr lang="ja-JP" altLang="en-US" sz="3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</a:rPr>
              <a:t> </a:t>
            </a:r>
            <a:r>
              <a:rPr lang="ja-JP" altLang="en-US" sz="22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</a:rPr>
              <a:t>先生</a:t>
            </a:r>
            <a:endParaRPr lang="ja-JP" altLang="en-US" sz="22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51354" y="7306989"/>
            <a:ext cx="6961756" cy="2401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ts val="2000"/>
              </a:lnSpc>
            </a:pPr>
            <a:r>
              <a:rPr lang="ja-JP" altLang="en-US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メトホルミン</a:t>
            </a:r>
            <a:r>
              <a:rPr lang="en-US" altLang="ja-JP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(Met)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en-US" altLang="ja-JP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DPP-4i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に高頻度に併用</a:t>
            </a:r>
            <a:r>
              <a:rPr lang="ja-JP" altLang="en-US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され、その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有用性と利便性から１日１回投与の配合錠：</a:t>
            </a:r>
            <a:r>
              <a:rPr lang="ja-JP" altLang="en-US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イニシンクが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臨床に登場して</a:t>
            </a:r>
            <a:r>
              <a:rPr lang="ja-JP" altLang="en-US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いる。しかし</a:t>
            </a:r>
            <a:r>
              <a:rPr lang="en-US" altLang="ja-JP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Met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は従来１日２</a:t>
            </a:r>
            <a:r>
              <a:rPr lang="en-US" altLang="ja-JP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〜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３回投与のことが多い</a:t>
            </a:r>
            <a:r>
              <a:rPr lang="ja-JP" altLang="en-US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なか、</a:t>
            </a:r>
            <a:r>
              <a:rPr lang="en-US" altLang="ja-JP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Met500mg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１日１回投与との比較検討や有効性に関する実臨床での長期成績には</a:t>
            </a:r>
            <a:r>
              <a:rPr lang="ja-JP" altLang="en-US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乏しい。</a:t>
            </a:r>
            <a:endParaRPr lang="en-US" altLang="ja-JP" sz="14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457200">
              <a:lnSpc>
                <a:spcPts val="2000"/>
              </a:lnSpc>
            </a:pP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そこで入院管理下の</a:t>
            </a:r>
            <a:r>
              <a:rPr lang="en-US" altLang="ja-JP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T2DM</a:t>
            </a:r>
            <a:r>
              <a:rPr lang="ja-JP" altLang="en-US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で、</a:t>
            </a:r>
            <a:r>
              <a:rPr lang="en-US" altLang="ja-JP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Met250mg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１日２回</a:t>
            </a:r>
            <a:r>
              <a:rPr lang="ja-JP" altLang="en-US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投与、また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は朝１回</a:t>
            </a:r>
            <a:r>
              <a:rPr lang="en-US" altLang="ja-JP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500mg</a:t>
            </a:r>
            <a:r>
              <a:rPr lang="ja-JP" altLang="en-US" sz="1450" dirty="0" err="1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45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457200">
              <a:lnSpc>
                <a:spcPts val="2000"/>
              </a:lnSpc>
            </a:pPr>
            <a:r>
              <a:rPr lang="ja-JP" altLang="en-US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は夕１回５００</a:t>
            </a:r>
            <a:r>
              <a:rPr lang="en-US" altLang="ja-JP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mg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投与での血糖変動につき</a:t>
            </a:r>
            <a:r>
              <a:rPr lang="en-US" altLang="ja-JP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CGM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で比較検討</a:t>
            </a:r>
            <a:r>
              <a:rPr lang="ja-JP" altLang="en-US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した。</a:t>
            </a:r>
            <a:endParaRPr lang="en-US" altLang="ja-JP" sz="14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457200">
              <a:lnSpc>
                <a:spcPts val="2000"/>
              </a:lnSpc>
            </a:pP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その後外来通院中の</a:t>
            </a:r>
            <a:r>
              <a:rPr lang="en-US" altLang="ja-JP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Met250mg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１日２回投与中の</a:t>
            </a:r>
            <a:r>
              <a:rPr lang="en-US" altLang="ja-JP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３名に</a:t>
            </a:r>
            <a:r>
              <a:rPr lang="ja-JP" altLang="en-US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おいて、</a:t>
            </a:r>
            <a:r>
              <a:rPr lang="en-US" altLang="ja-JP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500mg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１回投与に変更</a:t>
            </a:r>
            <a:r>
              <a:rPr lang="ja-JP" altLang="en-US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し、２回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投与時の臨床所見と比較検討</a:t>
            </a:r>
            <a:r>
              <a:rPr lang="ja-JP" altLang="en-US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した。</a:t>
            </a:r>
            <a:r>
              <a:rPr lang="en-US" altLang="ja-JP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500mg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１回投与</a:t>
            </a:r>
            <a:r>
              <a:rPr lang="ja-JP" altLang="en-US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のみで</a:t>
            </a:r>
            <a:r>
              <a:rPr lang="en-US" altLang="ja-JP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12W</a:t>
            </a:r>
            <a:r>
              <a:rPr lang="ja-JP" altLang="en-US" sz="1450" dirty="0" err="1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45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457200">
              <a:lnSpc>
                <a:spcPts val="2000"/>
              </a:lnSpc>
            </a:pPr>
            <a:r>
              <a:rPr lang="en-US" altLang="ja-JP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24W</a:t>
            </a:r>
            <a:r>
              <a:rPr lang="ja-JP" altLang="en-US" sz="14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にわたり悪化は無く有効性が示唆</a:t>
            </a:r>
            <a:r>
              <a:rPr lang="ja-JP" altLang="en-US" sz="14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された。</a:t>
            </a:r>
            <a:endParaRPr lang="en-US" altLang="ja-JP" sz="14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798539" y="2394459"/>
            <a:ext cx="992228" cy="230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ja-JP" altLang="en-US" sz="900" dirty="0">
                <a:solidFill>
                  <a:prstClr val="black"/>
                </a:solidFill>
                <a:latin typeface="ＭＳ Ｐゴシック"/>
              </a:rPr>
              <a:t>む</a:t>
            </a:r>
            <a:r>
              <a:rPr lang="ja-JP" altLang="en-US" sz="900" dirty="0" smtClean="0">
                <a:solidFill>
                  <a:prstClr val="black"/>
                </a:solidFill>
                <a:latin typeface="ＭＳ Ｐゴシック"/>
              </a:rPr>
              <a:t>  ら  か  </a:t>
            </a:r>
            <a:r>
              <a:rPr lang="ja-JP" altLang="en-US" sz="900" dirty="0">
                <a:solidFill>
                  <a:prstClr val="black"/>
                </a:solidFill>
                <a:latin typeface="ＭＳ Ｐゴシック"/>
              </a:rPr>
              <a:t>み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735279" y="2394459"/>
            <a:ext cx="1055689" cy="230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ja-JP" altLang="en-US" sz="900" dirty="0">
                <a:solidFill>
                  <a:prstClr val="black"/>
                </a:solidFill>
                <a:latin typeface="ＭＳ Ｐゴシック"/>
              </a:rPr>
              <a:t>ま</a:t>
            </a:r>
            <a:r>
              <a:rPr lang="ja-JP" altLang="en-US" sz="900" dirty="0" smtClean="0">
                <a:solidFill>
                  <a:prstClr val="black"/>
                </a:solidFill>
                <a:latin typeface="ＭＳ Ｐゴシック"/>
              </a:rPr>
              <a:t>  さ  こ</a:t>
            </a:r>
            <a:endParaRPr lang="ja-JP" altLang="en-US" sz="9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87071" y="1107835"/>
            <a:ext cx="5993174" cy="1169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ts val="2800"/>
              </a:lnSpc>
            </a:pPr>
            <a:r>
              <a:rPr lang="en-US" altLang="ja-JP" b="1" spc="-150" dirty="0" smtClean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</a:rPr>
              <a:t>DPP-4</a:t>
            </a:r>
            <a:r>
              <a:rPr lang="ja-JP" altLang="en-US" b="1" spc="-150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</a:rPr>
              <a:t>阻害薬</a:t>
            </a:r>
            <a:r>
              <a:rPr lang="en-US" altLang="ja-JP" b="1" spc="-150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</a:rPr>
              <a:t>(</a:t>
            </a:r>
            <a:r>
              <a:rPr lang="ja-JP" altLang="en-US" b="1" spc="-150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</a:rPr>
              <a:t>アログリプチン</a:t>
            </a:r>
            <a:r>
              <a:rPr lang="en-US" altLang="ja-JP" b="1" spc="-150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</a:rPr>
              <a:t>)/</a:t>
            </a:r>
          </a:p>
          <a:p>
            <a:pPr algn="ctr" defTabSz="457200">
              <a:lnSpc>
                <a:spcPts val="2800"/>
              </a:lnSpc>
            </a:pPr>
            <a:r>
              <a:rPr lang="ja-JP" altLang="en-US" b="1" spc="-150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</a:rPr>
              <a:t>メトホルミン配合剤１日１回投与の有用性：</a:t>
            </a:r>
          </a:p>
          <a:p>
            <a:pPr algn="ctr" defTabSz="457200">
              <a:lnSpc>
                <a:spcPts val="2800"/>
              </a:lnSpc>
            </a:pPr>
            <a:r>
              <a:rPr lang="ja-JP" altLang="en-US" sz="1500" b="1" spc="-150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</a:rPr>
              <a:t>～メトホルミン１日２回から１回投与へ切替時の</a:t>
            </a:r>
            <a:r>
              <a:rPr lang="en-US" altLang="ja-JP" sz="1500" b="1" spc="-150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</a:rPr>
              <a:t>CGM</a:t>
            </a:r>
            <a:r>
              <a:rPr lang="ja-JP" altLang="en-US" sz="1500" b="1" spc="-150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</a:rPr>
              <a:t>と臨床成績から</a:t>
            </a:r>
            <a:r>
              <a:rPr lang="ja-JP" altLang="en-US" sz="1500" b="1" spc="-150" dirty="0" smtClean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</a:rPr>
              <a:t>～</a:t>
            </a:r>
            <a:endParaRPr lang="en-US" altLang="ja-JP" sz="1500" b="1" spc="-15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grpSp>
        <p:nvGrpSpPr>
          <p:cNvPr id="31" name="図形グループ 20"/>
          <p:cNvGrpSpPr>
            <a:grpSpLocks noChangeAspect="1"/>
          </p:cNvGrpSpPr>
          <p:nvPr/>
        </p:nvGrpSpPr>
        <p:grpSpPr>
          <a:xfrm>
            <a:off x="2400547" y="5235734"/>
            <a:ext cx="460079" cy="460409"/>
            <a:chOff x="2561603" y="5181600"/>
            <a:chExt cx="418429" cy="418429"/>
          </a:xfrm>
        </p:grpSpPr>
        <p:pic>
          <p:nvPicPr>
            <p:cNvPr id="40" name="図 39" descr="WEB_mark.jp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603" y="5181600"/>
              <a:ext cx="418429" cy="418429"/>
            </a:xfrm>
            <a:prstGeom prst="rect">
              <a:avLst/>
            </a:prstGeom>
          </p:spPr>
        </p:pic>
        <p:sp>
          <p:nvSpPr>
            <p:cNvPr id="41" name="テキスト ボックス 40"/>
            <p:cNvSpPr txBox="1"/>
            <p:nvPr/>
          </p:nvSpPr>
          <p:spPr>
            <a:xfrm>
              <a:off x="2582360" y="5226734"/>
              <a:ext cx="388887" cy="3357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ja-JP" altLang="en-US" sz="900" dirty="0" smtClean="0">
                  <a:solidFill>
                    <a:prstClr val="black"/>
                  </a:solidFill>
                  <a:latin typeface="ＭＳ Ｐゴシック"/>
                </a:rPr>
                <a:t>所属学会</a:t>
              </a:r>
              <a:endParaRPr lang="ja-JP" altLang="en-US" sz="900" dirty="0">
                <a:solidFill>
                  <a:prstClr val="black"/>
                </a:solidFill>
                <a:latin typeface="ＭＳ Ｐゴシック"/>
              </a:endParaRPr>
            </a:p>
          </p:txBody>
        </p:sp>
      </p:grpSp>
      <p:sp>
        <p:nvSpPr>
          <p:cNvPr id="36" name="タイトル 1"/>
          <p:cNvSpPr txBox="1">
            <a:spLocks/>
          </p:cNvSpPr>
          <p:nvPr/>
        </p:nvSpPr>
        <p:spPr>
          <a:xfrm>
            <a:off x="2827122" y="3148819"/>
            <a:ext cx="4873465" cy="1900170"/>
          </a:xfrm>
          <a:prstGeom prst="rect">
            <a:avLst/>
          </a:prstGeom>
        </p:spPr>
        <p:txBody>
          <a:bodyPr vert="horz" lIns="104274" tIns="52138" rIns="104274" bIns="52138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1981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　近畿大学医学部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卒業</a:t>
            </a:r>
          </a:p>
          <a:p>
            <a:pPr algn="l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浜松医科大学 第二内科入局</a:t>
            </a:r>
          </a:p>
          <a:p>
            <a:pPr algn="l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卒後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　</a:t>
            </a:r>
          </a:p>
          <a:p>
            <a:pPr algn="l"/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浜松医科大学 第二内科、浜松労災病院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lang="en-US" altLang="ja-JP" sz="1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</a:t>
            </a:r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静岡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県立総合病院　</a:t>
            </a:r>
          </a:p>
          <a:p>
            <a:pPr algn="l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1990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　ドイツ　ニュルンベルグ大学留学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下垂体腫瘍研究</a:t>
            </a:r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1994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　医学博士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浜松医科大学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：ステロイドホルモン代謝研究 </a:t>
            </a:r>
          </a:p>
          <a:p>
            <a:pPr algn="l"/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ja-JP" altLang="en-US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焼津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市立総合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病院、</a:t>
            </a:r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NTT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伊豆逓信病院 勤務経て</a:t>
            </a:r>
          </a:p>
          <a:p>
            <a:pPr algn="l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2000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　静岡赤十字病院 </a:t>
            </a:r>
          </a:p>
          <a:p>
            <a:pPr algn="l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2010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　浜松医科大学 内科臨床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教授</a:t>
            </a:r>
            <a:endParaRPr lang="en-US" altLang="zh-CN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6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08" y="2681760"/>
            <a:ext cx="1734471" cy="2349709"/>
          </a:xfrm>
          <a:prstGeom prst="rect">
            <a:avLst/>
          </a:prstGeom>
          <a:noFill/>
          <a:ln>
            <a:noFill/>
          </a:ln>
          <a:effectLst>
            <a:softEdge rad="381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2798540" y="5905988"/>
            <a:ext cx="4556118" cy="1200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〈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受賞歴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〉</a:t>
            </a:r>
          </a:p>
          <a:p>
            <a:pPr defTabSz="457200"/>
            <a:r>
              <a:rPr lang="en-US" altLang="ja-JP" sz="105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2013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AASD(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アジア太平洋糖尿病学会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defTabSz="457200"/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「インスリン治療における</a:t>
            </a:r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DPP-4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阻害薬併用の有用性」発表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  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457200"/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糖尿病協会から国際交流研究奨励賞  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457200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JADEC)International Research Promotion Award</a:t>
            </a:r>
          </a:p>
          <a:p>
            <a:pPr defTabSz="457200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2014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 日本内科学会　第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223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回東海地方会　優秀演題賞 など</a:t>
            </a:r>
          </a:p>
        </p:txBody>
      </p:sp>
    </p:spTree>
    <p:extLst>
      <p:ext uri="{BB962C8B-B14F-4D97-AF65-F5344CB8AC3E}">
        <p14:creationId xmlns:p14="http://schemas.microsoft.com/office/powerpoint/2010/main" val="214002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</TotalTime>
  <Words>416</Words>
  <Application>Microsoft Office PowerPoint</Application>
  <PresentationFormat>ユーザー設定</PresentationFormat>
  <Paragraphs>56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Office テーマ</vt:lpstr>
      <vt:lpstr>ホワイト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黒木 園子</dc:creator>
  <cp:lastModifiedBy>Kaji　Daisuke</cp:lastModifiedBy>
  <cp:revision>90</cp:revision>
  <cp:lastPrinted>2017-09-27T05:06:19Z</cp:lastPrinted>
  <dcterms:created xsi:type="dcterms:W3CDTF">2017-01-06T11:06:15Z</dcterms:created>
  <dcterms:modified xsi:type="dcterms:W3CDTF">2017-10-23T03:44:31Z</dcterms:modified>
</cp:coreProperties>
</file>