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sldIdLst>
    <p:sldId id="256" r:id="rId3"/>
  </p:sldIdLst>
  <p:sldSz cx="7561263" cy="10693400"/>
  <p:notesSz cx="6735763" cy="9866313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6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ED8F7"/>
    <a:srgbClr val="7C08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howGuides="1">
      <p:cViewPr>
        <p:scale>
          <a:sx n="98" d="100"/>
          <a:sy n="98" d="100"/>
        </p:scale>
        <p:origin x="-708" y="2562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2017/11/2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51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2017/11/2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2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42387" y="472787"/>
            <a:ext cx="5842913" cy="100597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2017/11/2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451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2017/11/2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8373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19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2017/11/2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375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42387" y="2750086"/>
            <a:ext cx="3915841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484250" y="2750086"/>
            <a:ext cx="3915842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2017/11/2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527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40"/>
            <a:ext cx="3340871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5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40"/>
            <a:ext cx="3342183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5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2017/11/2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78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2017/11/2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781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2017/11/2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71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2017/11/2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97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2017/11/2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837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92211-4E42-49E3-B075-3ECF1222EB6E}" type="datetimeFigureOut">
              <a:rPr kumimoji="1" lang="ja-JP" altLang="en-US" smtClean="0"/>
              <a:t>2017/11/2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026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四角形: 角を丸くする 25">
            <a:extLst>
              <a:ext uri="{FF2B5EF4-FFF2-40B4-BE49-F238E27FC236}">
                <a16:creationId xmlns="" xmlns:a16="http://schemas.microsoft.com/office/drawing/2014/main" id="{2F36A44B-B7C5-43C8-9723-E819B7FF3DAE}"/>
              </a:ext>
            </a:extLst>
          </p:cNvPr>
          <p:cNvSpPr/>
          <p:nvPr/>
        </p:nvSpPr>
        <p:spPr>
          <a:xfrm>
            <a:off x="540271" y="1962324"/>
            <a:ext cx="6552728" cy="792088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bg1"/>
                </a:solidFill>
              </a:rPr>
              <a:t>日　時　：平成</a:t>
            </a:r>
            <a:r>
              <a:rPr lang="en-US" altLang="ja-JP" dirty="0">
                <a:solidFill>
                  <a:schemeClr val="bg1"/>
                </a:solidFill>
              </a:rPr>
              <a:t>29</a:t>
            </a:r>
            <a:r>
              <a:rPr lang="ja-JP" altLang="en-US" dirty="0">
                <a:solidFill>
                  <a:schemeClr val="bg1"/>
                </a:solidFill>
              </a:rPr>
              <a:t>年</a:t>
            </a:r>
            <a:r>
              <a:rPr lang="en-US" altLang="ja-JP" dirty="0">
                <a:solidFill>
                  <a:schemeClr val="bg1"/>
                </a:solidFill>
              </a:rPr>
              <a:t>12</a:t>
            </a:r>
            <a:r>
              <a:rPr lang="ja-JP" altLang="en-US" dirty="0">
                <a:solidFill>
                  <a:schemeClr val="bg1"/>
                </a:solidFill>
              </a:rPr>
              <a:t>月</a:t>
            </a:r>
            <a:r>
              <a:rPr lang="en-US" altLang="ja-JP" dirty="0">
                <a:solidFill>
                  <a:schemeClr val="bg1"/>
                </a:solidFill>
              </a:rPr>
              <a:t>6</a:t>
            </a:r>
            <a:r>
              <a:rPr lang="ja-JP" altLang="en-US" dirty="0">
                <a:solidFill>
                  <a:schemeClr val="bg1"/>
                </a:solidFill>
              </a:rPr>
              <a:t>日（水）　　　</a:t>
            </a:r>
            <a:r>
              <a:rPr lang="en-US" altLang="ja-JP" dirty="0">
                <a:solidFill>
                  <a:schemeClr val="bg1"/>
                </a:solidFill>
              </a:rPr>
              <a:t>19</a:t>
            </a:r>
            <a:r>
              <a:rPr lang="ja-JP" altLang="en-US" dirty="0">
                <a:solidFill>
                  <a:schemeClr val="bg1"/>
                </a:solidFill>
              </a:rPr>
              <a:t>：</a:t>
            </a:r>
            <a:r>
              <a:rPr lang="en-US" altLang="ja-JP" dirty="0">
                <a:solidFill>
                  <a:schemeClr val="bg1"/>
                </a:solidFill>
              </a:rPr>
              <a:t>00</a:t>
            </a:r>
            <a:r>
              <a:rPr lang="ja-JP" altLang="en-US" dirty="0">
                <a:solidFill>
                  <a:schemeClr val="bg1"/>
                </a:solidFill>
              </a:rPr>
              <a:t>～</a:t>
            </a:r>
            <a:r>
              <a:rPr lang="en-US" altLang="ja-JP" dirty="0">
                <a:solidFill>
                  <a:schemeClr val="bg1"/>
                </a:solidFill>
              </a:rPr>
              <a:t>21</a:t>
            </a:r>
            <a:r>
              <a:rPr lang="ja-JP" altLang="en-US" dirty="0">
                <a:solidFill>
                  <a:schemeClr val="bg1"/>
                </a:solidFill>
              </a:rPr>
              <a:t>：</a:t>
            </a:r>
            <a:r>
              <a:rPr lang="en-US" altLang="ja-JP" dirty="0">
                <a:solidFill>
                  <a:schemeClr val="bg1"/>
                </a:solidFill>
              </a:rPr>
              <a:t>00</a:t>
            </a:r>
          </a:p>
          <a:p>
            <a:r>
              <a:rPr kumimoji="1" lang="ja-JP" altLang="en-US" dirty="0">
                <a:solidFill>
                  <a:schemeClr val="bg1"/>
                </a:solidFill>
              </a:rPr>
              <a:t>場　所　：福井県立病院　</a:t>
            </a:r>
            <a:r>
              <a:rPr kumimoji="1" lang="en-US" altLang="ja-JP" dirty="0">
                <a:solidFill>
                  <a:schemeClr val="bg1"/>
                </a:solidFill>
              </a:rPr>
              <a:t>3F</a:t>
            </a:r>
            <a:r>
              <a:rPr kumimoji="1" lang="ja-JP" altLang="en-US" dirty="0">
                <a:solidFill>
                  <a:schemeClr val="bg1"/>
                </a:solidFill>
              </a:rPr>
              <a:t>　講堂</a:t>
            </a:r>
            <a:r>
              <a:rPr lang="ja-JP" altLang="en-US" dirty="0">
                <a:solidFill>
                  <a:schemeClr val="bg1"/>
                </a:solidFill>
              </a:rPr>
              <a:t>　　</a:t>
            </a:r>
            <a:r>
              <a:rPr lang="ja-JP" altLang="en-US" sz="1400" dirty="0">
                <a:solidFill>
                  <a:schemeClr val="bg1"/>
                </a:solidFill>
              </a:rPr>
              <a:t>福井市四ツ井</a:t>
            </a:r>
            <a:r>
              <a:rPr lang="en-US" altLang="ja-JP" sz="1400" dirty="0">
                <a:solidFill>
                  <a:schemeClr val="bg1"/>
                </a:solidFill>
              </a:rPr>
              <a:t>2</a:t>
            </a:r>
            <a:r>
              <a:rPr lang="ja-JP" altLang="en-US" sz="1400" dirty="0">
                <a:solidFill>
                  <a:schemeClr val="bg1"/>
                </a:solidFill>
              </a:rPr>
              <a:t>丁目</a:t>
            </a:r>
            <a:r>
              <a:rPr lang="en-US" altLang="ja-JP" sz="1400" dirty="0">
                <a:solidFill>
                  <a:schemeClr val="bg1"/>
                </a:solidFill>
              </a:rPr>
              <a:t>8-1</a:t>
            </a:r>
            <a:r>
              <a:rPr lang="ja-JP" altLang="en-US" sz="1400" dirty="0">
                <a:solidFill>
                  <a:schemeClr val="bg1"/>
                </a:solidFill>
              </a:rPr>
              <a:t>　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0"/>
            <a:ext cx="252239" cy="10693400"/>
          </a:xfrm>
          <a:prstGeom prst="rect">
            <a:avLst/>
          </a:prstGeom>
          <a:gradFill>
            <a:gsLst>
              <a:gs pos="0">
                <a:srgbClr val="7C084D"/>
              </a:gs>
              <a:gs pos="100000">
                <a:srgbClr val="FED8F7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="" xmlns:a16="http://schemas.microsoft.com/office/drawing/2014/main" id="{E231B2AA-3675-4A10-97E2-682635A80AC4}"/>
              </a:ext>
            </a:extLst>
          </p:cNvPr>
          <p:cNvSpPr/>
          <p:nvPr/>
        </p:nvSpPr>
        <p:spPr>
          <a:xfrm>
            <a:off x="1980431" y="666180"/>
            <a:ext cx="418255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ea typeface="+mj-ea"/>
              </a:rPr>
              <a:t>医療の「質」を考える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="" xmlns:a16="http://schemas.microsoft.com/office/drawing/2014/main" id="{569058A7-61DB-4A6A-9BF0-62704C1FAC0A}"/>
              </a:ext>
            </a:extLst>
          </p:cNvPr>
          <p:cNvSpPr txBox="1"/>
          <p:nvPr/>
        </p:nvSpPr>
        <p:spPr>
          <a:xfrm>
            <a:off x="1260351" y="368567"/>
            <a:ext cx="5256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+mj-ea"/>
                <a:ea typeface="+mj-ea"/>
              </a:rPr>
              <a:t>福井県薬剤師会　医療安全委員会　</a:t>
            </a:r>
            <a:r>
              <a:rPr kumimoji="1" lang="ja-JP" altLang="en-US" sz="1600" b="1" dirty="0">
                <a:latin typeface="+mj-ea"/>
                <a:ea typeface="+mj-ea"/>
              </a:rPr>
              <a:t>第</a:t>
            </a:r>
            <a:r>
              <a:rPr kumimoji="1" lang="en-US" altLang="ja-JP" sz="1600" b="1" dirty="0">
                <a:latin typeface="+mj-ea"/>
                <a:ea typeface="+mj-ea"/>
              </a:rPr>
              <a:t>2</a:t>
            </a:r>
            <a:r>
              <a:rPr kumimoji="1" lang="ja-JP" altLang="en-US" sz="1600" b="1" dirty="0">
                <a:latin typeface="+mj-ea"/>
                <a:ea typeface="+mj-ea"/>
              </a:rPr>
              <a:t>回</a:t>
            </a:r>
            <a:r>
              <a:rPr kumimoji="1" lang="ja-JP" altLang="en-US" sz="1400" b="1" dirty="0">
                <a:latin typeface="+mj-ea"/>
                <a:ea typeface="+mj-ea"/>
              </a:rPr>
              <a:t>　医療安全シンポジウム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A85BB00A-CD86-478E-89B3-AD36E4D49CCE}"/>
              </a:ext>
            </a:extLst>
          </p:cNvPr>
          <p:cNvSpPr txBox="1"/>
          <p:nvPr/>
        </p:nvSpPr>
        <p:spPr>
          <a:xfrm>
            <a:off x="756295" y="1242244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「うちの取り組みは大丈夫かな。他に何か方法はないかな。」という素朴な気持ちからこのシンポジウムは生まれました。</a:t>
            </a:r>
            <a:r>
              <a:rPr kumimoji="1" lang="ja-JP" altLang="en-US" sz="1200" dirty="0">
                <a:latin typeface="+mn-ea"/>
              </a:rPr>
              <a:t>明日からの業務に生かしていただける題材満載で第</a:t>
            </a:r>
            <a:r>
              <a:rPr kumimoji="1" lang="en-US" altLang="ja-JP" sz="1200" dirty="0">
                <a:latin typeface="+mn-ea"/>
              </a:rPr>
              <a:t>2</a:t>
            </a:r>
            <a:r>
              <a:rPr kumimoji="1" lang="ja-JP" altLang="en-US" sz="1200" dirty="0">
                <a:latin typeface="+mn-ea"/>
              </a:rPr>
              <a:t>回医療安全シンポジウムを開催いたします。是非ふるってご参加ください。</a:t>
            </a:r>
          </a:p>
        </p:txBody>
      </p:sp>
      <p:pic>
        <p:nvPicPr>
          <p:cNvPr id="19" name="グラフィックス 18" descr="歯車付きの頭">
            <a:extLst>
              <a:ext uri="{FF2B5EF4-FFF2-40B4-BE49-F238E27FC236}">
                <a16:creationId xmlns="" xmlns:a16="http://schemas.microsoft.com/office/drawing/2014/main" id="{FF4BCAF0-0234-482F-A50A-06B0CCCA6A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72919" y="522164"/>
            <a:ext cx="792088" cy="792088"/>
          </a:xfrm>
          <a:prstGeom prst="rect">
            <a:avLst/>
          </a:prstGeom>
        </p:spPr>
      </p:pic>
      <p:sp>
        <p:nvSpPr>
          <p:cNvPr id="20" name="フローチャート: 論理積ゲート 19">
            <a:extLst>
              <a:ext uri="{FF2B5EF4-FFF2-40B4-BE49-F238E27FC236}">
                <a16:creationId xmlns="" xmlns:a16="http://schemas.microsoft.com/office/drawing/2014/main" id="{BAFFD9B1-3B90-4307-9D7D-837BD616E2E8}"/>
              </a:ext>
            </a:extLst>
          </p:cNvPr>
          <p:cNvSpPr/>
          <p:nvPr/>
        </p:nvSpPr>
        <p:spPr>
          <a:xfrm>
            <a:off x="612279" y="738188"/>
            <a:ext cx="1224136" cy="504056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AR P丸ゴシック体M04" panose="020F0600000000000000" pitchFamily="50" charset="-128"/>
                <a:ea typeface="AR P丸ゴシック体M04" panose="020F0600000000000000" pitchFamily="50" charset="-128"/>
              </a:rPr>
              <a:t>テーマ</a:t>
            </a:r>
          </a:p>
        </p:txBody>
      </p:sp>
      <p:pic>
        <p:nvPicPr>
          <p:cNvPr id="24" name="グラフィックス 23" descr="マーカー">
            <a:extLst>
              <a:ext uri="{FF2B5EF4-FFF2-40B4-BE49-F238E27FC236}">
                <a16:creationId xmlns="" xmlns:a16="http://schemas.microsoft.com/office/drawing/2014/main" id="{5CEA5D0B-B364-4BA7-8D55-923A4C648A9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215" y="1561682"/>
            <a:ext cx="792088" cy="792088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="" xmlns:a16="http://schemas.microsoft.com/office/drawing/2014/main" id="{B5A3F16D-B496-46D6-98A3-8F980BBDDB26}"/>
              </a:ext>
            </a:extLst>
          </p:cNvPr>
          <p:cNvSpPr txBox="1"/>
          <p:nvPr/>
        </p:nvSpPr>
        <p:spPr>
          <a:xfrm>
            <a:off x="540271" y="2920132"/>
            <a:ext cx="6550642" cy="8002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+mj-ea"/>
                <a:ea typeface="+mj-ea"/>
              </a:rPr>
              <a:t>＜医療安全管理委員会からの報告＞</a:t>
            </a:r>
            <a:r>
              <a:rPr lang="ja-JP" altLang="en-US" sz="1800" b="1" dirty="0">
                <a:latin typeface="+mj-ea"/>
                <a:ea typeface="+mj-ea"/>
              </a:rPr>
              <a:t>　</a:t>
            </a:r>
            <a:r>
              <a:rPr lang="ja-JP" altLang="en-US" sz="1600" dirty="0">
                <a:latin typeface="+mj-ea"/>
                <a:ea typeface="+mj-ea"/>
              </a:rPr>
              <a:t>　  </a:t>
            </a:r>
            <a:r>
              <a:rPr lang="en-US" altLang="ja-JP" sz="1600" dirty="0">
                <a:latin typeface="+mj-ea"/>
                <a:ea typeface="+mj-ea"/>
              </a:rPr>
              <a:t>19</a:t>
            </a:r>
            <a:r>
              <a:rPr lang="ja-JP" altLang="en-US" sz="1600" dirty="0">
                <a:latin typeface="+mj-ea"/>
                <a:ea typeface="+mj-ea"/>
              </a:rPr>
              <a:t>：</a:t>
            </a:r>
            <a:r>
              <a:rPr lang="en-US" altLang="ja-JP" sz="1600" dirty="0">
                <a:latin typeface="+mj-ea"/>
                <a:ea typeface="+mj-ea"/>
              </a:rPr>
              <a:t>00</a:t>
            </a:r>
            <a:r>
              <a:rPr lang="ja-JP" altLang="en-US" sz="1600" dirty="0">
                <a:latin typeface="+mj-ea"/>
                <a:ea typeface="+mj-ea"/>
              </a:rPr>
              <a:t>～</a:t>
            </a:r>
            <a:r>
              <a:rPr lang="en-US" altLang="ja-JP" sz="1600" dirty="0">
                <a:latin typeface="+mj-ea"/>
                <a:ea typeface="+mj-ea"/>
              </a:rPr>
              <a:t>19</a:t>
            </a:r>
            <a:r>
              <a:rPr lang="ja-JP" altLang="en-US" sz="1600" dirty="0">
                <a:latin typeface="+mj-ea"/>
                <a:ea typeface="+mj-ea"/>
              </a:rPr>
              <a:t>：</a:t>
            </a:r>
            <a:r>
              <a:rPr lang="en-US" altLang="ja-JP" sz="1600" dirty="0">
                <a:latin typeface="+mj-ea"/>
                <a:ea typeface="+mj-ea"/>
              </a:rPr>
              <a:t>15</a:t>
            </a:r>
          </a:p>
          <a:p>
            <a:r>
              <a:rPr lang="ja-JP" altLang="en-US" sz="1400" dirty="0">
                <a:latin typeface="+mj-ea"/>
                <a:ea typeface="+mj-ea"/>
              </a:rPr>
              <a:t>１．</a:t>
            </a:r>
            <a:r>
              <a:rPr kumimoji="1" lang="ja-JP" altLang="en-US" sz="1400" dirty="0">
                <a:latin typeface="+mj-ea"/>
                <a:ea typeface="+mj-ea"/>
              </a:rPr>
              <a:t>インシデント報告システムについて　　　　　　　　　　　　　　　村瀬　英樹</a:t>
            </a:r>
            <a:endParaRPr kumimoji="1" lang="en-US" altLang="ja-JP" sz="1400" dirty="0">
              <a:latin typeface="+mj-ea"/>
              <a:ea typeface="+mj-ea"/>
            </a:endParaRPr>
          </a:p>
          <a:p>
            <a:r>
              <a:rPr lang="ja-JP" altLang="en-US" sz="1400" dirty="0">
                <a:latin typeface="+mj-ea"/>
                <a:ea typeface="+mj-ea"/>
              </a:rPr>
              <a:t>２．平成</a:t>
            </a:r>
            <a:r>
              <a:rPr lang="en-US" altLang="ja-JP" sz="1400" dirty="0">
                <a:latin typeface="+mj-ea"/>
                <a:ea typeface="+mj-ea"/>
              </a:rPr>
              <a:t>28</a:t>
            </a:r>
            <a:r>
              <a:rPr lang="ja-JP" altLang="en-US" sz="1400" dirty="0">
                <a:latin typeface="+mj-ea"/>
                <a:ea typeface="+mj-ea"/>
              </a:rPr>
              <a:t>年度インシデントアクシデント報告　　　　　　　　　　　刀禰　真紀</a:t>
            </a:r>
            <a:endParaRPr kumimoji="1" lang="en-US" altLang="ja-JP" sz="1400" dirty="0">
              <a:latin typeface="+mj-ea"/>
              <a:ea typeface="+mj-ea"/>
            </a:endParaRP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="" xmlns:a16="http://schemas.microsoft.com/office/drawing/2014/main" id="{13F82713-30BA-46B0-8ED6-179D65C81C04}"/>
              </a:ext>
            </a:extLst>
          </p:cNvPr>
          <p:cNvSpPr/>
          <p:nvPr/>
        </p:nvSpPr>
        <p:spPr>
          <a:xfrm>
            <a:off x="540271" y="3834532"/>
            <a:ext cx="6552728" cy="3606512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1800" b="1" dirty="0">
                <a:latin typeface="+mn-ea"/>
              </a:rPr>
              <a:t>＜シンポジウム＞　　　　　　　　　　 </a:t>
            </a:r>
            <a:r>
              <a:rPr kumimoji="1" lang="ja-JP" altLang="en-US" sz="1600" dirty="0">
                <a:latin typeface="+mn-ea"/>
              </a:rPr>
              <a:t>　</a:t>
            </a:r>
            <a:r>
              <a:rPr kumimoji="1" lang="en-US" altLang="ja-JP" sz="1600" dirty="0">
                <a:latin typeface="+mn-ea"/>
              </a:rPr>
              <a:t>19</a:t>
            </a:r>
            <a:r>
              <a:rPr kumimoji="1" lang="ja-JP" altLang="en-US" sz="1600" dirty="0">
                <a:latin typeface="+mn-ea"/>
              </a:rPr>
              <a:t>：</a:t>
            </a:r>
            <a:r>
              <a:rPr lang="en-US" altLang="ja-JP" sz="1600" dirty="0">
                <a:latin typeface="+mn-ea"/>
              </a:rPr>
              <a:t>15</a:t>
            </a:r>
            <a:r>
              <a:rPr kumimoji="1" lang="ja-JP" altLang="en-US" sz="1600" dirty="0">
                <a:latin typeface="+mn-ea"/>
              </a:rPr>
              <a:t>～</a:t>
            </a:r>
            <a:r>
              <a:rPr kumimoji="1" lang="en-US" altLang="ja-JP" sz="1600" dirty="0">
                <a:latin typeface="+mn-ea"/>
              </a:rPr>
              <a:t>21</a:t>
            </a:r>
            <a:r>
              <a:rPr kumimoji="1" lang="ja-JP" altLang="en-US" sz="1600" dirty="0">
                <a:latin typeface="+mn-ea"/>
              </a:rPr>
              <a:t>：</a:t>
            </a:r>
            <a:r>
              <a:rPr kumimoji="1" lang="en-US" altLang="ja-JP" sz="1600" dirty="0">
                <a:latin typeface="+mn-ea"/>
              </a:rPr>
              <a:t>00</a:t>
            </a:r>
          </a:p>
          <a:p>
            <a:pPr algn="r"/>
            <a:r>
              <a:rPr kumimoji="1" lang="ja-JP" altLang="en-US" sz="1600" dirty="0">
                <a:latin typeface="+mn-ea"/>
              </a:rPr>
              <a:t>座長　市立敦賀病院薬剤部長　荒木隆一先生</a:t>
            </a:r>
            <a:endParaRPr kumimoji="1" lang="en-US" altLang="ja-JP" sz="1600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１．</a:t>
            </a:r>
            <a:r>
              <a:rPr kumimoji="1" lang="ja-JP" altLang="en-US" sz="1600" dirty="0">
                <a:latin typeface="+mn-ea"/>
              </a:rPr>
              <a:t>業務手順書を活用しましょう！（仮）</a:t>
            </a:r>
            <a:endParaRPr kumimoji="1" lang="en-US" altLang="ja-JP" sz="1600" dirty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　　　　　　　　　　　　　　　　　　　　　　　   </a:t>
            </a:r>
            <a:r>
              <a:rPr kumimoji="1" lang="ja-JP" altLang="en-US" sz="1600" dirty="0">
                <a:latin typeface="+mn-ea"/>
              </a:rPr>
              <a:t>あわの薬局</a:t>
            </a:r>
            <a:r>
              <a:rPr lang="ja-JP" altLang="en-US" sz="1600" dirty="0">
                <a:latin typeface="+mn-ea"/>
              </a:rPr>
              <a:t>　堀   　和子先生</a:t>
            </a:r>
            <a:endParaRPr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２．物から人へ　でも物の管理も大事（他業種に学ぶ）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　　　　　　　　　　　　　　　　　　　　</a:t>
            </a:r>
            <a:r>
              <a:rPr lang="ja-JP" altLang="en-US" sz="1600" dirty="0">
                <a:latin typeface="+mn-ea"/>
              </a:rPr>
              <a:t> </a:t>
            </a:r>
            <a:r>
              <a:rPr kumimoji="1" lang="ja-JP" altLang="en-US" sz="1600" dirty="0">
                <a:latin typeface="+mn-ea"/>
              </a:rPr>
              <a:t>  （株）ファイネス　村瀬　英樹先生</a:t>
            </a:r>
            <a:endParaRPr kumimoji="1" lang="en-US" altLang="ja-JP" sz="1600" dirty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３．</a:t>
            </a:r>
            <a:r>
              <a:rPr lang="en-US" altLang="ja-JP" sz="1600" dirty="0">
                <a:latin typeface="+mn-ea"/>
              </a:rPr>
              <a:t>1</a:t>
            </a:r>
            <a:r>
              <a:rPr lang="ja-JP" altLang="en-US" sz="1600" dirty="0">
                <a:latin typeface="+mn-ea"/>
              </a:rPr>
              <a:t>人勤務の時、私はこうしてます　</a:t>
            </a:r>
            <a:endParaRPr lang="en-US" altLang="ja-JP" sz="1600" dirty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　　　　　　　　　　　　　　　　　    全快堂薬局　中藤店　石井　利実先生</a:t>
            </a:r>
            <a:endParaRPr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４．</a:t>
            </a:r>
            <a:r>
              <a:rPr lang="ja-JP" altLang="ja-JP" sz="1600" dirty="0">
                <a:latin typeface="+mn-ea"/>
              </a:rPr>
              <a:t>高齢化社会に向けた患者とのコミュニケーション</a:t>
            </a:r>
            <a:endParaRPr lang="en-US" altLang="ja-JP" sz="1600" dirty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　　　　　</a:t>
            </a:r>
            <a:r>
              <a:rPr lang="ja-JP" altLang="ja-JP" sz="1600" dirty="0">
                <a:latin typeface="+mn-ea"/>
              </a:rPr>
              <a:t>（服薬支援の活動を中心に）</a:t>
            </a:r>
            <a:r>
              <a:rPr lang="ja-JP" altLang="en-US" sz="1600" dirty="0">
                <a:latin typeface="+mn-ea"/>
              </a:rPr>
              <a:t>　</a:t>
            </a:r>
            <a:endParaRPr lang="en-US" altLang="ja-JP" sz="1600" dirty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　　　　　　　　　　 （株）ナチュラルライフ　らいふ薬局　中村　  薫先生</a:t>
            </a:r>
            <a:endParaRPr lang="en-US" altLang="ja-JP" sz="1600" dirty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５．総合討論</a:t>
            </a:r>
            <a:endParaRPr lang="en-US" altLang="ja-JP" sz="1600" dirty="0">
              <a:latin typeface="+mn-ea"/>
            </a:endParaRPr>
          </a:p>
          <a:p>
            <a:pPr algn="r"/>
            <a:r>
              <a:rPr lang="ja-JP" altLang="en-US" sz="1600" dirty="0">
                <a:latin typeface="+mn-ea"/>
              </a:rPr>
              <a:t>　　　</a:t>
            </a:r>
            <a:endParaRPr lang="en-US" altLang="ja-JP" sz="1600" dirty="0">
              <a:latin typeface="+mn-ea"/>
            </a:endParaRPr>
          </a:p>
        </p:txBody>
      </p:sp>
      <p:pic>
        <p:nvPicPr>
          <p:cNvPr id="30" name="グラフィックス 29" descr="棚の本">
            <a:extLst>
              <a:ext uri="{FF2B5EF4-FFF2-40B4-BE49-F238E27FC236}">
                <a16:creationId xmlns="" xmlns:a16="http://schemas.microsoft.com/office/drawing/2014/main" id="{56C322BE-35EA-4D60-B07A-C12DA260E67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903" y="2920132"/>
            <a:ext cx="862010" cy="842392"/>
          </a:xfrm>
          <a:prstGeom prst="rect">
            <a:avLst/>
          </a:prstGeom>
        </p:spPr>
      </p:pic>
      <p:sp>
        <p:nvSpPr>
          <p:cNvPr id="31" name="テキスト ボックス 30">
            <a:extLst>
              <a:ext uri="{FF2B5EF4-FFF2-40B4-BE49-F238E27FC236}">
                <a16:creationId xmlns="" xmlns:a16="http://schemas.microsoft.com/office/drawing/2014/main" id="{612FA22C-9442-4A17-A310-18521E6F3AE8}"/>
              </a:ext>
            </a:extLst>
          </p:cNvPr>
          <p:cNvSpPr txBox="1"/>
          <p:nvPr/>
        </p:nvSpPr>
        <p:spPr>
          <a:xfrm>
            <a:off x="396255" y="7506940"/>
            <a:ext cx="691276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800" dirty="0"/>
              <a:t>医療安全確保の定期研修は業務手順書において求められています。</a:t>
            </a:r>
          </a:p>
        </p:txBody>
      </p:sp>
      <p:pic>
        <p:nvPicPr>
          <p:cNvPr id="33" name="グラフィックス 32" descr="会議">
            <a:extLst>
              <a:ext uri="{FF2B5EF4-FFF2-40B4-BE49-F238E27FC236}">
                <a16:creationId xmlns="" xmlns:a16="http://schemas.microsoft.com/office/drawing/2014/main" id="{2695291E-6BFD-4C37-B768-E3D103FF29E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466631" y="6752062"/>
            <a:ext cx="914400" cy="897652"/>
          </a:xfrm>
          <a:prstGeom prst="rect">
            <a:avLst/>
          </a:prstGeom>
        </p:spPr>
      </p:pic>
      <p:cxnSp>
        <p:nvCxnSpPr>
          <p:cNvPr id="35" name="直線コネクタ 34">
            <a:extLst>
              <a:ext uri="{FF2B5EF4-FFF2-40B4-BE49-F238E27FC236}">
                <a16:creationId xmlns="" xmlns:a16="http://schemas.microsoft.com/office/drawing/2014/main" id="{E8F8FAE1-E5D8-48B4-91D0-70C6C0BDAC2D}"/>
              </a:ext>
            </a:extLst>
          </p:cNvPr>
          <p:cNvCxnSpPr/>
          <p:nvPr/>
        </p:nvCxnSpPr>
        <p:spPr>
          <a:xfrm>
            <a:off x="252239" y="8515052"/>
            <a:ext cx="7309024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="" xmlns:a16="http://schemas.microsoft.com/office/drawing/2014/main" id="{F406CACE-6AD2-48FE-95EA-BBFB9E526A1C}"/>
              </a:ext>
            </a:extLst>
          </p:cNvPr>
          <p:cNvSpPr txBox="1"/>
          <p:nvPr/>
        </p:nvSpPr>
        <p:spPr>
          <a:xfrm>
            <a:off x="540271" y="8515052"/>
            <a:ext cx="6768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返信先：事務局（</a:t>
            </a:r>
            <a:r>
              <a:rPr kumimoji="1" lang="en-US" altLang="ja-JP" sz="1400" dirty="0"/>
              <a:t>FAX</a:t>
            </a:r>
            <a:r>
              <a:rPr kumimoji="1" lang="ja-JP" altLang="en-US" sz="1400" dirty="0"/>
              <a:t>：</a:t>
            </a:r>
            <a:r>
              <a:rPr kumimoji="1" lang="en-US" altLang="ja-JP" sz="1400" dirty="0"/>
              <a:t>0776-27-4077</a:t>
            </a:r>
            <a:r>
              <a:rPr kumimoji="1" lang="ja-JP" altLang="en-US" sz="1400" dirty="0"/>
              <a:t>）</a:t>
            </a:r>
            <a:r>
              <a:rPr kumimoji="1" lang="ja-JP" altLang="en-US" sz="1600" dirty="0"/>
              <a:t>　「申込書」　</a:t>
            </a:r>
            <a:r>
              <a:rPr kumimoji="1" lang="ja-JP" altLang="en-US" sz="1400" dirty="0"/>
              <a:t>切らずにこのままでご送信ください。</a:t>
            </a:r>
          </a:p>
        </p:txBody>
      </p:sp>
      <p:graphicFrame>
        <p:nvGraphicFramePr>
          <p:cNvPr id="37" name="表 36">
            <a:extLst>
              <a:ext uri="{FF2B5EF4-FFF2-40B4-BE49-F238E27FC236}">
                <a16:creationId xmlns="" xmlns:a16="http://schemas.microsoft.com/office/drawing/2014/main" id="{285BBDF0-466D-4B85-A143-ACFC3CDD7F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123794"/>
              </p:ext>
            </p:extLst>
          </p:nvPr>
        </p:nvGraphicFramePr>
        <p:xfrm>
          <a:off x="468263" y="8875092"/>
          <a:ext cx="6768752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4376">
                  <a:extLst>
                    <a:ext uri="{9D8B030D-6E8A-4147-A177-3AD203B41FA5}">
                      <a16:colId xmlns="" xmlns:a16="http://schemas.microsoft.com/office/drawing/2014/main" val="3587381753"/>
                    </a:ext>
                  </a:extLst>
                </a:gridCol>
                <a:gridCol w="3384376">
                  <a:extLst>
                    <a:ext uri="{9D8B030D-6E8A-4147-A177-3AD203B41FA5}">
                      <a16:colId xmlns="" xmlns:a16="http://schemas.microsoft.com/office/drawing/2014/main" val="2181613923"/>
                    </a:ext>
                  </a:extLst>
                </a:gridCol>
              </a:tblGrid>
              <a:tr h="2709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参加者氏名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施設名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8555337"/>
                  </a:ext>
                </a:extLst>
              </a:tr>
              <a:tr h="33256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48320718"/>
                  </a:ext>
                </a:extLst>
              </a:tr>
              <a:tr h="33256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36948760"/>
                  </a:ext>
                </a:extLst>
              </a:tr>
            </a:tbl>
          </a:graphicData>
        </a:graphic>
      </p:graphicFrame>
      <p:sp>
        <p:nvSpPr>
          <p:cNvPr id="38" name="テキスト ボックス 37">
            <a:extLst>
              <a:ext uri="{FF2B5EF4-FFF2-40B4-BE49-F238E27FC236}">
                <a16:creationId xmlns="" xmlns:a16="http://schemas.microsoft.com/office/drawing/2014/main" id="{0A0E2F3B-0268-4F76-9576-F8F764E08249}"/>
              </a:ext>
            </a:extLst>
          </p:cNvPr>
          <p:cNvSpPr txBox="1"/>
          <p:nvPr/>
        </p:nvSpPr>
        <p:spPr>
          <a:xfrm>
            <a:off x="468263" y="10099228"/>
            <a:ext cx="69127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研修シール：　日本薬剤師研修センター生涯研修制度１単位、日病薬病院薬学認定薬剤師</a:t>
            </a:r>
            <a:r>
              <a:rPr lang="ja-JP" altLang="en-US" sz="1100" dirty="0" smtClean="0"/>
              <a:t>制度 </a:t>
            </a:r>
            <a:r>
              <a:rPr lang="ja-JP" altLang="en-US" sz="1100" dirty="0" smtClean="0"/>
              <a:t>申請中</a:t>
            </a:r>
            <a:endParaRPr lang="en-US" altLang="ja-JP" sz="1100" dirty="0" smtClean="0"/>
          </a:p>
          <a:p>
            <a:r>
              <a:rPr kumimoji="1" lang="ja-JP" altLang="en-US" sz="1100" dirty="0" smtClean="0"/>
              <a:t>会　　費　 　：　県薬・病薬会員・未就業薬剤師登録者　無料、　非会員　￥</a:t>
            </a:r>
            <a:r>
              <a:rPr kumimoji="1" lang="en-US" altLang="ja-JP" sz="1100" dirty="0" smtClean="0"/>
              <a:t>5,000</a:t>
            </a:r>
            <a:endParaRPr kumimoji="1" lang="ja-JP" altLang="en-US" sz="11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="" xmlns:a16="http://schemas.microsoft.com/office/drawing/2014/main" id="{73F7DBE7-FAE3-4B7B-A6B5-5BC23FCDDB0F}"/>
              </a:ext>
            </a:extLst>
          </p:cNvPr>
          <p:cNvSpPr txBox="1"/>
          <p:nvPr/>
        </p:nvSpPr>
        <p:spPr>
          <a:xfrm>
            <a:off x="396255" y="7938988"/>
            <a:ext cx="35283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＊演題・内容は予告なく変更する場合がありますのでご了承ください</a:t>
            </a:r>
            <a:r>
              <a:rPr kumimoji="1" lang="ja-JP" altLang="en-US" sz="900" dirty="0" smtClean="0"/>
              <a:t>。</a:t>
            </a:r>
            <a:endParaRPr kumimoji="1" lang="ja-JP" altLang="en-US" sz="12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="" xmlns:a16="http://schemas.microsoft.com/office/drawing/2014/main" id="{BC28A6F6-58CE-40E9-8665-548207D2C74A}"/>
              </a:ext>
            </a:extLst>
          </p:cNvPr>
          <p:cNvSpPr txBox="1"/>
          <p:nvPr/>
        </p:nvSpPr>
        <p:spPr>
          <a:xfrm>
            <a:off x="540271" y="162124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会員各位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67918" y="7930277"/>
            <a:ext cx="5909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　　</a:t>
            </a:r>
            <a:r>
              <a:rPr lang="ja-JP" altLang="en-US" sz="1400" dirty="0"/>
              <a:t>共催</a:t>
            </a:r>
            <a:r>
              <a:rPr lang="ja-JP" altLang="en-US" sz="1400" dirty="0">
                <a:sym typeface="Wingdings" panose="05000000000000000000" pitchFamily="2" charset="2"/>
              </a:rPr>
              <a:t>：（一社）</a:t>
            </a:r>
            <a:r>
              <a:rPr lang="ja-JP" altLang="en-US" sz="1400" dirty="0"/>
              <a:t>福井県薬剤師会　福井県病院</a:t>
            </a:r>
            <a:r>
              <a:rPr lang="ja-JP" altLang="en-US" sz="1400" dirty="0" smtClean="0"/>
              <a:t>薬剤師会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16177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3939EDA-EE09-4224-82B0-6C4936D0A4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サークル部員募集チラシ</Template>
  <TotalTime>0</TotalTime>
  <Words>122</Words>
  <Application>Microsoft Office PowerPoint</Application>
  <PresentationFormat>ユーザー設定</PresentationFormat>
  <Paragraphs>32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2017-10-11T05:27:40Z</dcterms:created>
  <dcterms:modified xsi:type="dcterms:W3CDTF">2017-11-02T02:22:33Z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TC027761549991</vt:lpwstr>
  </property>
</Properties>
</file>