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>
        <p:scale>
          <a:sx n="90" d="100"/>
          <a:sy n="90" d="100"/>
        </p:scale>
        <p:origin x="1548" y="-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1F9B534D-507E-41B8-9F34-2A5DC8148D68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E8E104EB-86D7-45CC-AFAA-9325935FC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816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BB8D8710-7250-4FA0-BCD1-B03267D88652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B7AB8EE-4AD1-47F7-A6D4-ADDD94D9DF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5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0BE56-9092-45C5-A8A1-F84CB3F15E0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577" y="5097596"/>
            <a:ext cx="5388610" cy="4828670"/>
          </a:xfrm>
        </p:spPr>
        <p:txBody>
          <a:bodyPr/>
          <a:lstStyle/>
          <a:p>
            <a:r>
              <a:rPr lang="ja-JP" altLang="en-US"/>
              <a:t>これまでのことから、今後の糖尿病治療は、</a:t>
            </a:r>
          </a:p>
          <a:p>
            <a:r>
              <a:rPr lang="ja-JP" altLang="en-US"/>
              <a:t>①大血管疾患リスクを増大させる重篤な低血糖を起こさない</a:t>
            </a:r>
          </a:p>
          <a:p>
            <a:r>
              <a:rPr lang="ja-JP" altLang="en-US"/>
              <a:t>②インスリン分泌能保持のため、膵</a:t>
            </a:r>
            <a:r>
              <a:rPr lang="en-US" altLang="ja-JP"/>
              <a:t>β</a:t>
            </a:r>
            <a:r>
              <a:rPr lang="ja-JP" altLang="en-US"/>
              <a:t>細胞に負担をかけない③インスリン抵抗性につながる体重増加を来たさない</a:t>
            </a:r>
          </a:p>
          <a:p>
            <a:r>
              <a:rPr lang="ja-JP" altLang="en-US"/>
              <a:t>④大血管障害のリスクファクターである血糖日内変動、食後高血糖を抑制する⑤長期にわたって血糖コントロールを良好に保つ</a:t>
            </a:r>
          </a:p>
          <a:p>
            <a:r>
              <a:rPr lang="ja-JP" altLang="en-US"/>
              <a:t>が求められ。これらを満たすことで、合併症の発症・進展を抑制し、健康寿命の確保につなげることが最も重要であると考えられます。</a:t>
            </a:r>
          </a:p>
        </p:txBody>
      </p:sp>
    </p:spTree>
    <p:extLst>
      <p:ext uri="{BB962C8B-B14F-4D97-AF65-F5344CB8AC3E}">
        <p14:creationId xmlns:p14="http://schemas.microsoft.com/office/powerpoint/2010/main" val="97195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69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6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35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85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90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66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43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41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4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59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25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30804-1CBB-47B1-9868-40B84D5DB15C}" type="datetimeFigureOut">
              <a:rPr kumimoji="1" lang="ja-JP" altLang="en-US" smtClean="0"/>
              <a:t>2018/9/14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A73-2191-4E29-A222-867F2D458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61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9"/>
          <p:cNvSpPr>
            <a:spLocks noGrp="1" noChangeArrowheads="1"/>
          </p:cNvSpPr>
          <p:nvPr>
            <p:ph type="title"/>
          </p:nvPr>
        </p:nvSpPr>
        <p:spPr>
          <a:xfrm>
            <a:off x="551601" y="-304786"/>
            <a:ext cx="5697415" cy="126417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　　</a:t>
            </a:r>
            <a:r>
              <a:rPr lang="ja-JP" altLang="en-US" sz="1200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　</a:t>
            </a:r>
            <a:r>
              <a:rPr lang="en-US" altLang="ja-JP" sz="2800" dirty="0" smtClean="0"/>
              <a:t>『</a:t>
            </a:r>
            <a:r>
              <a:rPr lang="ja-JP" altLang="en-US" sz="2800" dirty="0"/>
              <a:t>学術講演会</a:t>
            </a:r>
            <a:r>
              <a:rPr lang="en-US" altLang="ja-JP" sz="2800" dirty="0"/>
              <a:t>』</a:t>
            </a:r>
            <a:r>
              <a:rPr lang="ja-JP" altLang="en-US" sz="1846" dirty="0"/>
              <a:t>のお知らせ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96008" y="564565"/>
            <a:ext cx="6309946" cy="120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謹啓　　時下先生には益々御清祥のこととお慶び申し上げます。</a:t>
            </a:r>
          </a:p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　　さて、この度、下記の要領にて学術講演会を開催させていただきます。</a:t>
            </a:r>
          </a:p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　　諸事ご多忙の折とは存じますが、何卒ご出席賜りますようご案内申し上げます。</a:t>
            </a:r>
          </a:p>
          <a:p>
            <a:pPr eaLnBrk="1" hangingPunct="1"/>
            <a:r>
              <a:rPr lang="ja-JP" altLang="en-US" sz="1292" dirty="0">
                <a:solidFill>
                  <a:srgbClr val="000000"/>
                </a:solidFill>
                <a:latin typeface="Tahoma" panose="020B0604030504040204" pitchFamily="34" charset="0"/>
                <a:ea typeface="HGP創英角ｺﾞｼｯｸUB" panose="020B0900000000000000" pitchFamily="50" charset="-128"/>
              </a:rPr>
              <a:t>　　　　　　　　　　　　　　　　　　　　　　　　　　　　　　　　　　　　　　　　　　　　　　　　　　　　謹白</a:t>
            </a:r>
          </a:p>
          <a:p>
            <a:pPr>
              <a:lnSpc>
                <a:spcPct val="160000"/>
              </a:lnSpc>
            </a:pPr>
            <a:endParaRPr lang="en-US" altLang="ja-JP" sz="1292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562708" y="1440040"/>
            <a:ext cx="5741377" cy="106972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1662"/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606670" y="1465284"/>
            <a:ext cx="5688622" cy="101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日時／　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平成３</a:t>
            </a: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年１０月２</a:t>
            </a: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日（火）</a:t>
            </a: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時～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</a:t>
            </a: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／</a:t>
            </a: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福井市地域交流プラザ　アオッサ６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607</a:t>
            </a:r>
            <a:r>
              <a:rPr lang="ja-JP" altLang="en-US" sz="1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会議室</a:t>
            </a:r>
            <a:endParaRPr lang="ja-JP" altLang="en-US" sz="1400" dirty="0" smtClean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住所：福井市手寄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丁目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号　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Tel:0776-20-1535</a:t>
            </a:r>
            <a:r>
              <a:rPr lang="ja-JP" altLang="en-US" sz="1662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endParaRPr lang="en-US" altLang="ja-JP" sz="1108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537287" y="2509450"/>
            <a:ext cx="5752484" cy="852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提供（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製品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紹介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前立腺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肥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大症に伴う排尿障害改善薬　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ユリーフ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OD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錠について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</a:p>
          <a:p>
            <a:pPr>
              <a:spcBef>
                <a:spcPct val="50000"/>
              </a:spcBef>
            </a:pP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　　　　キッセイ薬品工業（株）　学術グループ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</a:t>
            </a:r>
            <a:r>
              <a:rPr lang="ja-JP" altLang="en-US" sz="110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221104" y="3312607"/>
            <a:ext cx="6384850" cy="3042590"/>
          </a:xfrm>
          <a:prstGeom prst="bevel">
            <a:avLst>
              <a:gd name="adj" fmla="val 12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ja-JP" altLang="en-US" sz="738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239138" y="4818596"/>
            <a:ext cx="6470575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過活動膀胱の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治療</a:t>
            </a:r>
            <a:r>
              <a: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 　　　　　　　　　　　　　　　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1391965" y="6357895"/>
            <a:ext cx="3898727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rnd">
                <a:solidFill>
                  <a:srgbClr val="FF0000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5715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7145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当日は軽食をご用意しております</a:t>
            </a:r>
            <a:endParaRPr lang="en-US" altLang="ja-JP" sz="9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本講演会は、下記単位の対象となっております</a:t>
            </a:r>
            <a:endParaRPr lang="en-US" altLang="ja-JP" sz="9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</a:t>
            </a:r>
            <a:r>
              <a:rPr lang="zh-TW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日病</a:t>
            </a:r>
            <a:r>
              <a:rPr lang="zh-TW" altLang="en-US" sz="9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薬病院薬学認定薬剤師制度　領域</a:t>
            </a:r>
            <a:r>
              <a:rPr lang="en-US" altLang="zh-TW" sz="9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V-2 </a:t>
            </a:r>
            <a:r>
              <a:rPr lang="en-US" altLang="ja-JP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《</a:t>
            </a:r>
            <a:r>
              <a:rPr lang="zh-TW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１単位</a:t>
            </a:r>
            <a:r>
              <a:rPr lang="en-US" altLang="ja-JP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》</a:t>
            </a:r>
            <a:endParaRPr lang="en-US" altLang="zh-TW" sz="9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・日本薬剤師研修センター単位</a:t>
            </a:r>
            <a:r>
              <a:rPr lang="en-US" altLang="ja-JP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《1</a:t>
            </a:r>
            <a:r>
              <a:rPr lang="ja-JP" altLang="en-US" sz="9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単位</a:t>
            </a:r>
            <a:r>
              <a:rPr lang="en-US" altLang="ja-JP" sz="9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》</a:t>
            </a:r>
            <a:endParaRPr lang="en-US" altLang="ja-JP" sz="9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1391965" y="8658789"/>
            <a:ext cx="4164923" cy="47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29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共催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一般社団法人福井県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薬剤師会／福井県病院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薬剤師会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 　キッセイ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薬品工業株式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175688" y="4956502"/>
            <a:ext cx="279595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特別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講演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19:40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20:50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606670" y="8394744"/>
            <a:ext cx="5178669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 sz="1662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1104" y="7214673"/>
            <a:ext cx="663689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kumimoji="1"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お手数</a:t>
            </a:r>
            <a:r>
              <a:rPr kumimoji="1"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ですが、参加および人数に</a:t>
            </a:r>
            <a:r>
              <a:rPr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つきまし</a:t>
            </a:r>
            <a:r>
              <a:rPr lang="ja-JP" altLang="en-US" sz="1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</a:t>
            </a:r>
            <a:r>
              <a:rPr kumimoji="1" lang="en-US" altLang="ja-JP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kumimoji="1"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いただけます</a:t>
            </a:r>
            <a:r>
              <a:rPr kumimoji="1"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  <a:r>
              <a:rPr lang="ja-JP" altLang="en-US" sz="1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幸甚</a:t>
            </a:r>
            <a:r>
              <a:rPr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に存じます</a:t>
            </a:r>
            <a:r>
              <a:rPr kumimoji="1" lang="ja-JP" altLang="en-US" sz="14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kumimoji="1" lang="en-US" altLang="ja-JP" sz="1400" u="sng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送付先：キッセイ薬品　福井営業所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6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6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6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0776-30-2978</a:t>
            </a:r>
          </a:p>
          <a:p>
            <a:endParaRPr kumimoji="1" lang="en-US" altLang="ja-JP" sz="10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参加　　　･　　　不参加</a:t>
            </a:r>
            <a:endParaRPr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kumimoji="1" lang="ja-JP" altLang="en-US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御施設名　　　　　　　　　　　　　　　　　　　　　　　　　　　　人数　　　　　　　　　　　名</a:t>
            </a:r>
            <a:endParaRPr kumimoji="1" lang="ja-JP" altLang="en-US" sz="1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0" y="7197513"/>
            <a:ext cx="6858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175688" y="3408460"/>
            <a:ext cx="279595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講演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19:20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:40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175688" y="3732157"/>
            <a:ext cx="64302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座長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一般社団法人福井県薬剤師会　平賀 貴志　先生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175688" y="4040376"/>
            <a:ext cx="64302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腎臓・泌尿器科系疾患治療薬の服薬指導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37287" y="4300330"/>
            <a:ext cx="64302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－薬剤師は何に注意して服薬指導を行っているのか－</a:t>
            </a:r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427734" y="5547734"/>
            <a:ext cx="64302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－臨床医は何を考えて日常診療を行っているのか－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175688" y="4618740"/>
            <a:ext cx="64302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演者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一般社団法人福井県薬剤師会水仙薬局　嶋田 千穂　先生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175688" y="5892236"/>
            <a:ext cx="64302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演者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福井赤十字病院　副院長　小松 和人　先生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48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3073</TotalTime>
  <Words>154</Words>
  <Application>Microsoft Office PowerPoint</Application>
  <PresentationFormat>画面に合わせる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HGS創英角ｺﾞｼｯｸUB</vt:lpstr>
      <vt:lpstr>ＭＳ Ｐゴシック</vt:lpstr>
      <vt:lpstr>Arial</vt:lpstr>
      <vt:lpstr>Calibri</vt:lpstr>
      <vt:lpstr>Calibri Light</vt:lpstr>
      <vt:lpstr>Tahoma</vt:lpstr>
      <vt:lpstr>Office テーマ</vt:lpstr>
      <vt:lpstr>　　　　『学術講演会』のお知らせ</vt:lpstr>
    </vt:vector>
  </TitlesOfParts>
  <Company>キッセイ薬品工業株式会社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『学術講演会』のお知らせ</dc:title>
  <dc:creator>西田 充生</dc:creator>
  <cp:lastModifiedBy>伊藤 崇貴</cp:lastModifiedBy>
  <cp:revision>59</cp:revision>
  <cp:lastPrinted>2018-09-14T01:01:56Z</cp:lastPrinted>
  <dcterms:created xsi:type="dcterms:W3CDTF">2015-07-07T03:07:16Z</dcterms:created>
  <dcterms:modified xsi:type="dcterms:W3CDTF">2018-09-14T02:17:17Z</dcterms:modified>
</cp:coreProperties>
</file>