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"/>
  </p:notesMasterIdLst>
  <p:sldIdLst>
    <p:sldId id="257" r:id="rId2"/>
  </p:sldIdLst>
  <p:sldSz cx="7559675" cy="10691813"/>
  <p:notesSz cx="6807200" cy="9939338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00"/>
    <a:srgbClr val="3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20"/>
    <p:restoredTop sz="94674"/>
  </p:normalViewPr>
  <p:slideViewPr>
    <p:cSldViewPr snapToGrid="0" snapToObjects="1">
      <p:cViewPr varScale="1">
        <p:scale>
          <a:sx n="52" d="100"/>
          <a:sy n="52" d="100"/>
        </p:scale>
        <p:origin x="2256" y="9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CCD11-51A8-0941-8D9C-2B4BC670938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664DB-6861-D449-BC91-7D7B9E75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5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solidFill>
          <a:schemeClr val="bg1"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chemeClr val="bg1"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8636" cy="1069181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A5F17-46B1-2345-97FD-C0A63FFFC633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EA57-416B-1A49-90C4-DF4A39D70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8636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97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540000" y="8515457"/>
            <a:ext cx="6583412" cy="338554"/>
          </a:xfrm>
          <a:prstGeom prst="rect">
            <a:avLst/>
          </a:prstGeom>
          <a:noFill/>
          <a:effectLst>
            <a:outerShdw blurRad="12700" dist="12700" dir="2700000" algn="tl" rotWithShape="0">
              <a:schemeClr val="bg1"/>
            </a:outerShdw>
          </a:effectLst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100" dirty="0">
                <a:latin typeface="Meiryo UI" charset="-128"/>
                <a:ea typeface="Meiryo UI" charset="-128"/>
                <a:cs typeface="Meiryo UI" charset="-128"/>
              </a:rPr>
              <a:t>※</a:t>
            </a:r>
            <a:r>
              <a:rPr kumimoji="1" lang="ja-JP" altLang="en-US" sz="1100" dirty="0">
                <a:latin typeface="Meiryo UI" charset="-128"/>
                <a:ea typeface="Meiryo UI" charset="-128"/>
                <a:cs typeface="Meiryo UI" charset="-128"/>
              </a:rPr>
              <a:t>講演会終了後、情報交換会を予定しております。</a:t>
            </a:r>
            <a:endParaRPr kumimoji="1" lang="en-US" altLang="ja-JP" sz="1100" dirty="0">
              <a:latin typeface="Meiryo UI" charset="-128"/>
              <a:ea typeface="Meiryo UI" charset="-128"/>
              <a:cs typeface="Meiryo UI" charset="-128"/>
            </a:endParaRPr>
          </a:p>
          <a:p>
            <a:r>
              <a:rPr kumimoji="1" lang="en-US" altLang="ja-JP" sz="1100" dirty="0">
                <a:latin typeface="Meiryo UI" charset="-128"/>
                <a:ea typeface="Meiryo UI" charset="-128"/>
                <a:cs typeface="Meiryo UI" charset="-128"/>
              </a:rPr>
              <a:t>※</a:t>
            </a:r>
            <a:r>
              <a:rPr kumimoji="1" lang="ja-JP" altLang="en-US" sz="1100" dirty="0">
                <a:latin typeface="Meiryo UI" charset="-128"/>
                <a:ea typeface="Meiryo UI" charset="-128"/>
                <a:cs typeface="Meiryo UI" charset="-128"/>
              </a:rPr>
              <a:t>日整会単位希望者には</a:t>
            </a:r>
            <a:r>
              <a:rPr kumimoji="1" lang="en-US" altLang="ja-JP" sz="1100" dirty="0">
                <a:latin typeface="Meiryo UI" charset="-128"/>
                <a:ea typeface="Meiryo UI" charset="-128"/>
                <a:cs typeface="Meiryo UI" charset="-128"/>
              </a:rPr>
              <a:t>1</a:t>
            </a:r>
            <a:r>
              <a:rPr kumimoji="1" lang="ja-JP" altLang="en-US" sz="1100" dirty="0">
                <a:latin typeface="Meiryo UI" charset="-128"/>
                <a:ea typeface="Meiryo UI" charset="-128"/>
                <a:cs typeface="Meiryo UI" charset="-128"/>
              </a:rPr>
              <a:t>単位につき　</a:t>
            </a:r>
            <a:r>
              <a:rPr kumimoji="1" lang="ja-JP" altLang="en-US" sz="11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charset="-128"/>
                <a:ea typeface="Meiryo UI" charset="-128"/>
                <a:cs typeface="Meiryo UI" charset="-128"/>
              </a:rPr>
              <a:t>受講料：</a:t>
            </a:r>
            <a:r>
              <a:rPr kumimoji="1" lang="en-US" altLang="ja-JP" sz="11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charset="-128"/>
                <a:ea typeface="Meiryo UI" charset="-128"/>
                <a:cs typeface="Meiryo UI" charset="-128"/>
              </a:rPr>
              <a:t>1,000</a:t>
            </a:r>
            <a:r>
              <a:rPr kumimoji="1" lang="ja-JP" altLang="en-US" sz="11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charset="-128"/>
                <a:ea typeface="Meiryo UI" charset="-128"/>
                <a:cs typeface="Meiryo UI" charset="-128"/>
              </a:rPr>
              <a:t>円</a:t>
            </a:r>
            <a:r>
              <a:rPr kumimoji="1" lang="en-US" altLang="ja-JP" sz="11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charset="-128"/>
                <a:ea typeface="Meiryo UI" charset="-128"/>
                <a:cs typeface="Meiryo UI" charset="-128"/>
              </a:rPr>
              <a:t> </a:t>
            </a:r>
            <a:r>
              <a:rPr kumimoji="1" lang="ja-JP" altLang="en-US" sz="1100" dirty="0">
                <a:latin typeface="Meiryo UI" charset="-128"/>
                <a:ea typeface="Meiryo UI" charset="-128"/>
                <a:cs typeface="Meiryo UI" charset="-128"/>
              </a:rPr>
              <a:t>を申し受けます。</a:t>
            </a:r>
          </a:p>
        </p:txBody>
      </p:sp>
      <p:grpSp>
        <p:nvGrpSpPr>
          <p:cNvPr id="17" name="図形グループ 16"/>
          <p:cNvGrpSpPr/>
          <p:nvPr/>
        </p:nvGrpSpPr>
        <p:grpSpPr>
          <a:xfrm>
            <a:off x="540000" y="1861433"/>
            <a:ext cx="7539723" cy="1234037"/>
            <a:chOff x="751535" y="2737075"/>
            <a:chExt cx="6658609" cy="687280"/>
          </a:xfrm>
        </p:grpSpPr>
        <p:sp>
          <p:nvSpPr>
            <p:cNvPr id="28" name="角丸四角形 27"/>
            <p:cNvSpPr/>
            <p:nvPr/>
          </p:nvSpPr>
          <p:spPr>
            <a:xfrm>
              <a:off x="751535" y="2737075"/>
              <a:ext cx="6079240" cy="383759"/>
            </a:xfrm>
            <a:prstGeom prst="roundRect">
              <a:avLst/>
            </a:prstGeom>
            <a:gradFill>
              <a:gsLst>
                <a:gs pos="30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gradFill>
                <a:gsLst>
                  <a:gs pos="15000">
                    <a:schemeClr val="accent2">
                      <a:lumMod val="75000"/>
                    </a:schemeClr>
                  </a:gs>
                  <a:gs pos="91000">
                    <a:schemeClr val="accent2">
                      <a:lumMod val="75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ja-JP" altLang="en-US" sz="2000" b="1" dirty="0">
                  <a:solidFill>
                    <a:schemeClr val="accent2">
                      <a:lumMod val="7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日時：</a:t>
              </a:r>
              <a:r>
                <a:rPr lang="ja-JP" altLang="en-US" sz="2400" b="1" spc="300" dirty="0">
                  <a:solidFill>
                    <a:srgbClr val="C00000"/>
                  </a:solidFill>
                  <a:latin typeface="Meiryo UI" charset="-128"/>
                  <a:ea typeface="Meiryo UI" charset="-128"/>
                  <a:cs typeface="Meiryo UI" charset="-128"/>
                </a:rPr>
                <a:t> ２０１９</a:t>
              </a:r>
              <a:r>
                <a:rPr lang="ja-JP" altLang="en-US" sz="20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年</a:t>
              </a:r>
              <a:r>
                <a:rPr lang="ja-JP" altLang="en-US" sz="2400" b="1" spc="300" dirty="0">
                  <a:solidFill>
                    <a:srgbClr val="C00000"/>
                  </a:solidFill>
                  <a:latin typeface="Meiryo UI" charset="-128"/>
                  <a:ea typeface="Meiryo UI" charset="-128"/>
                  <a:cs typeface="Meiryo UI" charset="-128"/>
                </a:rPr>
                <a:t>１</a:t>
              </a:r>
              <a:r>
                <a:rPr lang="ja-JP" altLang="en-US" sz="20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月</a:t>
              </a:r>
              <a:r>
                <a:rPr lang="ja-JP" altLang="en-US" sz="2400" b="1" spc="300" dirty="0">
                  <a:solidFill>
                    <a:srgbClr val="C00000"/>
                  </a:solidFill>
                  <a:latin typeface="Meiryo UI" charset="-128"/>
                  <a:ea typeface="Meiryo UI" charset="-128"/>
                  <a:cs typeface="Meiryo UI" charset="-128"/>
                </a:rPr>
                <a:t>２４</a:t>
              </a:r>
              <a:r>
                <a:rPr lang="ja-JP" altLang="en-US" sz="20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日</a:t>
              </a:r>
              <a:r>
                <a:rPr lang="en-US" altLang="ja-JP" sz="20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〔</a:t>
              </a:r>
              <a:r>
                <a:rPr lang="ja-JP" altLang="en-US" sz="20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木</a:t>
              </a:r>
              <a:r>
                <a:rPr lang="en-US" altLang="ja-JP" sz="20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〕</a:t>
              </a:r>
              <a:r>
                <a:rPr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　</a:t>
              </a:r>
              <a:endParaRPr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charset="-128"/>
                <a:ea typeface="Meiryo UI" charset="-128"/>
                <a:cs typeface="Meiryo UI" charset="-128"/>
              </a:endParaRPr>
            </a:p>
            <a:p>
              <a:pPr>
                <a:lnSpc>
                  <a:spcPct val="90000"/>
                </a:lnSpc>
              </a:pPr>
              <a:r>
                <a:rPr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　　　　　１８</a:t>
              </a:r>
              <a:r>
                <a:rPr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:</a:t>
              </a:r>
              <a:r>
                <a:rPr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５０</a:t>
              </a:r>
              <a:r>
                <a:rPr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 〜 </a:t>
              </a:r>
              <a:r>
                <a:rPr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２０</a:t>
              </a:r>
              <a:r>
                <a:rPr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:</a:t>
              </a:r>
              <a:r>
                <a:rPr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４０</a:t>
              </a:r>
              <a:r>
                <a:rPr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 </a:t>
              </a: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751535" y="3120833"/>
              <a:ext cx="5849900" cy="303522"/>
            </a:xfrm>
            <a:prstGeom prst="roundRect">
              <a:avLst/>
            </a:prstGeom>
            <a:gradFill>
              <a:gsLst>
                <a:gs pos="30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gradFill>
                <a:gsLst>
                  <a:gs pos="15000">
                    <a:schemeClr val="accent2">
                      <a:lumMod val="75000"/>
                    </a:schemeClr>
                  </a:gs>
                  <a:gs pos="91000">
                    <a:schemeClr val="accent2">
                      <a:lumMod val="75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 anchorCtr="0">
              <a:noAutofit/>
            </a:bodyPr>
            <a:lstStyle/>
            <a:p>
              <a:r>
                <a:rPr lang="ja-JP" altLang="en-US" sz="2000" b="1" dirty="0">
                  <a:solidFill>
                    <a:schemeClr val="accent2">
                      <a:lumMod val="7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場所：</a:t>
              </a:r>
              <a:r>
                <a:rPr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　福井商工会議所　地下１階　国際ホール</a:t>
              </a:r>
              <a:endPara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446464" y="3120834"/>
              <a:ext cx="1963680" cy="303521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ja-JP" alt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福井市西木田</a:t>
              </a:r>
              <a:r>
                <a:rPr lang="en-US" altLang="ja-JP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2</a:t>
              </a:r>
              <a:r>
                <a:rPr lang="ja-JP" alt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丁目８</a:t>
              </a:r>
              <a:r>
                <a:rPr lang="en-US" altLang="ja-JP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‐</a:t>
              </a:r>
              <a:r>
                <a:rPr lang="ja-JP" alt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１</a:t>
              </a:r>
              <a:endParaRPr kumimoji="1" lang="en-US" altLang="ja-JP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charset="-128"/>
                <a:ea typeface="Meiryo UI" charset="-128"/>
                <a:cs typeface="Meiryo UI" charset="-128"/>
              </a:endParaRPr>
            </a:p>
            <a:p>
              <a:pPr>
                <a:lnSpc>
                  <a:spcPct val="90000"/>
                </a:lnSpc>
              </a:pPr>
              <a:r>
                <a:rPr lang="en-US" altLang="ja-JP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charset="-128"/>
                  <a:ea typeface="Meiryo UI" charset="-128"/>
                  <a:cs typeface="Meiryo UI" charset="-128"/>
                </a:rPr>
                <a:t>TEL. 0776-33-8251</a:t>
              </a:r>
              <a:endPara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charset="-128"/>
                <a:ea typeface="Meiryo UI" charset="-128"/>
                <a:cs typeface="Meiryo UI" charset="-128"/>
              </a:endParaRPr>
            </a:p>
          </p:txBody>
        </p:sp>
      </p:grp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520091"/>
              </p:ext>
            </p:extLst>
          </p:nvPr>
        </p:nvGraphicFramePr>
        <p:xfrm>
          <a:off x="-1" y="564714"/>
          <a:ext cx="7559676" cy="129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96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955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400" b="1" i="0" u="none" strike="noStrike" kern="1200" cap="none" spc="30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>
                            <a:glow rad="127000">
                              <a:schemeClr val="bg1"/>
                            </a:glow>
                            <a:outerShdw blurRad="50800" dist="38100" dir="2700000" algn="tl" rotWithShape="0">
                              <a:prstClr val="white"/>
                            </a:outerShdw>
                          </a:effectLst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福井整形外科懇話会</a:t>
                      </a:r>
                      <a:endParaRPr kumimoji="1" lang="en-US" altLang="ja-JP" sz="5400" b="1" i="0" u="none" strike="noStrike" kern="1200" cap="none" spc="30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>
                          <a:glow rad="127000">
                            <a:schemeClr val="bg1"/>
                          </a:glow>
                          <a:outerShdw blurRad="50800" dist="38100" dir="2700000" algn="tl" rotWithShape="0">
                            <a:prstClr val="white"/>
                          </a:outerShdw>
                        </a:effectLst>
                        <a:uLnTx/>
                        <a:uFillTx/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54000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239">
                <a:tc>
                  <a:txBody>
                    <a:bodyPr/>
                    <a:lstStyle/>
                    <a:p>
                      <a:pPr marL="0" marR="0" lvl="0" indent="0" algn="l" defTabSz="9955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b="0" i="0" u="none" strike="noStrike" kern="1200" cap="none" spc="30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glow rad="25400">
                            <a:schemeClr val="bg1">
                              <a:alpha val="80000"/>
                            </a:schemeClr>
                          </a:glow>
                          <a:outerShdw blurRad="50800" dist="38100" dir="2700000" algn="tl" rotWithShape="0">
                            <a:prstClr val="white"/>
                          </a:outerShdw>
                        </a:effectLst>
                        <a:uLnTx/>
                        <a:uFillTx/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57600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blipFill dpi="0" rotWithShape="1">
                      <a:blip r:embed="rId2">
                        <a:alphaModFix amt="50000"/>
                      </a:blip>
                      <a:srcRect/>
                      <a:tile tx="0" ty="0" sx="56000" sy="7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145515"/>
              </p:ext>
            </p:extLst>
          </p:nvPr>
        </p:nvGraphicFramePr>
        <p:xfrm>
          <a:off x="540000" y="3891217"/>
          <a:ext cx="7348637" cy="2186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4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23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1810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0970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83835">
                <a:tc gridSpan="7"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特別講演</a:t>
                      </a:r>
                      <a:r>
                        <a:rPr kumimoji="1" lang="en-US" altLang="ja-JP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Ⅰ】</a:t>
                      </a:r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　</a:t>
                      </a:r>
                      <a:r>
                        <a:rPr kumimoji="1" lang="en-US" altLang="ja-JP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19</a:t>
                      </a:r>
                      <a:r>
                        <a:rPr lang="en-US" altLang="ja-JP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:00〜19:40</a:t>
                      </a:r>
                      <a:endParaRPr kumimoji="1" lang="ja-JP" altLang="en-US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50800" dist="381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8173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" b="1" dirty="0">
                        <a:solidFill>
                          <a:schemeClr val="bg1"/>
                        </a:solidFill>
                        <a:effectLst>
                          <a:outerShdw blurRad="50800" dist="25400" dir="2700000" algn="tl" rotWithShape="0">
                            <a:srgbClr val="320000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薬剤性腎障害の驚きの実態</a:t>
                      </a:r>
                      <a:endParaRPr kumimoji="1" lang="en-US" altLang="ja-JP" sz="32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～整形領域での対策を考える～</a:t>
                      </a:r>
                      <a:endParaRPr lang="en-US" altLang="ja-JP" sz="2000" b="1" dirty="0">
                        <a:solidFill>
                          <a:schemeClr val="tx1"/>
                        </a:solidFill>
                        <a:effectLst>
                          <a:glow rad="38100">
                            <a:schemeClr val="bg1"/>
                          </a:glow>
                          <a:outerShdw blurRad="50800" dist="381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108000" marR="90000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blipFill dpi="0" rotWithShape="1">
                      <a:blip r:embed="rId2">
                        <a:alphaModFix amt="50000"/>
                      </a:blip>
                      <a:srcRect/>
                      <a:tile tx="0" ty="0" sx="55000" sy="7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099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【</a:t>
                      </a:r>
                      <a:r>
                        <a:rPr kumimoji="1" lang="ja-JP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座長</a:t>
                      </a:r>
                      <a:r>
                        <a:rPr kumimoji="1" lang="en-US" altLang="ja-JP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】</a:t>
                      </a:r>
                      <a:endParaRPr kumimoji="1" lang="ja-JP" alt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7200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小久保　安朗</a:t>
                      </a:r>
                      <a:r>
                        <a:rPr kumimoji="1" lang="en-US" altLang="ja-JP" sz="2400" b="1" dirty="0">
                          <a:solidFill>
                            <a:srgbClr val="C00000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 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先生</a:t>
                      </a: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  福井大学医学部器官制御医学講座</a:t>
                      </a:r>
                      <a:endParaRPr kumimoji="1" lang="en-US" altLang="ja-JP" sz="1400" b="0" dirty="0">
                        <a:effectLst>
                          <a:outerShdw blurRad="25400" dist="254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  整形外科領域　准教授</a:t>
                      </a:r>
                    </a:p>
                  </a:txBody>
                  <a:tcPr marL="0" marR="0" marT="36000" marB="3600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9099">
                <a:tc>
                  <a:txBody>
                    <a:bodyPr/>
                    <a:lstStyle/>
                    <a:p>
                      <a:endParaRPr kumimoji="1" lang="ja-JP" altLang="en-US" sz="1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gradFill>
                      <a:gsLst>
                        <a:gs pos="48000">
                          <a:schemeClr val="accent2"/>
                        </a:gs>
                        <a:gs pos="85000">
                          <a:schemeClr val="accent2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gradFill>
                      <a:gsLst>
                        <a:gs pos="48000">
                          <a:schemeClr val="accent2"/>
                        </a:gs>
                        <a:gs pos="85000">
                          <a:schemeClr val="accent2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【</a:t>
                      </a:r>
                      <a:r>
                        <a:rPr kumimoji="1" lang="ja-JP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講師</a:t>
                      </a:r>
                      <a:r>
                        <a:rPr kumimoji="1" lang="en-US" altLang="ja-JP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】</a:t>
                      </a:r>
                      <a:endParaRPr kumimoji="1" lang="ja-JP" alt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7200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古久保　拓</a:t>
                      </a:r>
                      <a:r>
                        <a:rPr kumimoji="1" lang="en-US" altLang="ja-JP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 </a:t>
                      </a:r>
                      <a:r>
                        <a:rPr kumimoji="1" lang="ja-JP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　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先生</a:t>
                      </a: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  特定医療法人仁真会　白鷺病院</a:t>
                      </a:r>
                      <a:endParaRPr kumimoji="1" lang="en-US" altLang="ja-JP" sz="1400" b="0" dirty="0">
                        <a:effectLst>
                          <a:outerShdw blurRad="25400" dist="254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  薬剤科　科長</a:t>
                      </a:r>
                    </a:p>
                  </a:txBody>
                  <a:tcPr marL="0" marR="0" marT="36000" marB="3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984525"/>
              </p:ext>
            </p:extLst>
          </p:nvPr>
        </p:nvGraphicFramePr>
        <p:xfrm>
          <a:off x="540000" y="5969847"/>
          <a:ext cx="7656146" cy="2517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7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0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09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723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2684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69669">
                <a:tc gridSpan="7"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特別講演</a:t>
                      </a:r>
                      <a:r>
                        <a:rPr kumimoji="1" lang="en-US" altLang="ja-JP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Ⅱ】</a:t>
                      </a:r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　</a:t>
                      </a:r>
                      <a:r>
                        <a:rPr kumimoji="1" lang="en-US" altLang="ja-JP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19</a:t>
                      </a:r>
                      <a:r>
                        <a:rPr lang="en-US" altLang="ja-JP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:40〜20:40</a:t>
                      </a:r>
                      <a:endParaRPr kumimoji="1" lang="ja-JP" altLang="en-US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50800" dist="381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3038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" b="1" dirty="0">
                        <a:solidFill>
                          <a:schemeClr val="bg1"/>
                        </a:solidFill>
                        <a:effectLst>
                          <a:outerShdw blurRad="50800" dist="25400" dir="2700000" algn="tl" rotWithShape="0">
                            <a:srgbClr val="320000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600" b="1" dirty="0">
                          <a:solidFill>
                            <a:schemeClr val="tx1"/>
                          </a:solidFill>
                          <a:effectLst>
                            <a:glow rad="38100">
                              <a:schemeClr val="bg1"/>
                            </a:glow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地域住民検診からみた</a:t>
                      </a:r>
                      <a:endParaRPr lang="en-US" altLang="ja-JP" sz="3600" b="1" dirty="0">
                        <a:solidFill>
                          <a:schemeClr val="tx1"/>
                        </a:solidFill>
                        <a:effectLst>
                          <a:glow rad="38100">
                            <a:schemeClr val="bg1"/>
                          </a:glow>
                          <a:outerShdw blurRad="50800" dist="381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600" b="1" dirty="0">
                          <a:solidFill>
                            <a:schemeClr val="tx1"/>
                          </a:solidFill>
                          <a:effectLst>
                            <a:glow rad="38100">
                              <a:schemeClr val="bg1"/>
                            </a:glow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変形性膝関節症の病態と治療</a:t>
                      </a:r>
                      <a:endParaRPr lang="en-US" altLang="ja-JP" sz="3600" b="1" dirty="0">
                        <a:solidFill>
                          <a:schemeClr val="tx1"/>
                        </a:solidFill>
                        <a:effectLst>
                          <a:glow rad="38100">
                            <a:schemeClr val="bg1"/>
                          </a:glow>
                          <a:outerShdw blurRad="50800" dist="381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108000" marR="90000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blipFill dpi="0" rotWithShape="1">
                      <a:blip r:embed="rId2">
                        <a:alphaModFix amt="50000"/>
                      </a:blip>
                      <a:srcRect/>
                      <a:tile tx="0" ty="0" sx="55000" sy="7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9339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【</a:t>
                      </a:r>
                      <a:r>
                        <a:rPr kumimoji="1" lang="ja-JP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座長</a:t>
                      </a:r>
                      <a:r>
                        <a:rPr kumimoji="1" lang="en-US" altLang="ja-JP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】</a:t>
                      </a:r>
                      <a:endParaRPr kumimoji="1" lang="ja-JP" alt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7200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松峯　昭彦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  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先生</a:t>
                      </a: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     </a:t>
                      </a:r>
                      <a:r>
                        <a:rPr kumimoji="1" lang="ja-JP" altLang="en-US" sz="16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福井大学医学部器官制御医学講座</a:t>
                      </a:r>
                      <a:endParaRPr kumimoji="1" lang="en-US" altLang="ja-JP" sz="1600" b="0" dirty="0">
                        <a:effectLst>
                          <a:outerShdw blurRad="25400" dist="254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     整形外科領域　教授</a:t>
                      </a:r>
                    </a:p>
                  </a:txBody>
                  <a:tcPr marL="0" marR="0" marT="36000" marB="3600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339">
                <a:tc>
                  <a:txBody>
                    <a:bodyPr/>
                    <a:lstStyle/>
                    <a:p>
                      <a:endParaRPr kumimoji="1" lang="ja-JP" altLang="en-US" sz="1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gradFill>
                      <a:gsLst>
                        <a:gs pos="48000">
                          <a:schemeClr val="accent2"/>
                        </a:gs>
                        <a:gs pos="85000">
                          <a:schemeClr val="accent2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gradFill>
                      <a:gsLst>
                        <a:gs pos="48000">
                          <a:schemeClr val="accent2"/>
                        </a:gs>
                        <a:gs pos="85000">
                          <a:schemeClr val="accent2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【</a:t>
                      </a:r>
                      <a:r>
                        <a:rPr kumimoji="1" lang="ja-JP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講師</a:t>
                      </a:r>
                      <a:r>
                        <a:rPr kumimoji="1" lang="en-US" altLang="ja-JP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】</a:t>
                      </a:r>
                      <a:endParaRPr kumimoji="1" lang="ja-JP" alt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7200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石橋　恭之 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charset="-128"/>
                          <a:ea typeface="Meiryo UI" charset="-128"/>
                          <a:cs typeface="Meiryo UI" charset="-128"/>
                        </a:rPr>
                        <a:t>先生</a:t>
                      </a: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     </a:t>
                      </a:r>
                      <a:r>
                        <a:rPr kumimoji="1" lang="ja-JP" altLang="en-US" sz="16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弘前大学大学院医学研究科　</a:t>
                      </a:r>
                      <a:endParaRPr kumimoji="1" lang="en-US" altLang="ja-JP" sz="1600" b="0" dirty="0">
                        <a:effectLst>
                          <a:outerShdw blurRad="25400" dist="254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effectLst>
                            <a:outerShdw blurRad="25400" dist="254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     整形外科学講座　教授</a:t>
                      </a:r>
                    </a:p>
                  </a:txBody>
                  <a:tcPr marL="0" marR="0" marT="36000" marB="3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39329"/>
              </p:ext>
            </p:extLst>
          </p:nvPr>
        </p:nvGraphicFramePr>
        <p:xfrm>
          <a:off x="540000" y="9132037"/>
          <a:ext cx="6427959" cy="64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1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38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spc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一般演題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■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spc="0" dirty="0">
                          <a:latin typeface="Meiryo UI" charset="-128"/>
                          <a:ea typeface="Meiryo UI" charset="-128"/>
                          <a:cs typeface="Meiryo UI" charset="-128"/>
                        </a:rPr>
                        <a:t>特別講演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■日整会　教育研修単位</a:t>
                      </a:r>
                      <a:r>
                        <a:rPr kumimoji="1" lang="ja-JP" altLang="en-US" sz="1100" b="0" spc="-15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（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1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単位</a:t>
                      </a:r>
                      <a:r>
                        <a:rPr kumimoji="1" lang="ja-JP" altLang="en-US" sz="1100" b="0" spc="-15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）</a:t>
                      </a:r>
                      <a:endParaRPr kumimoji="1" lang="en-US" altLang="ja-JP" sz="1100" b="0" spc="-150" dirty="0">
                        <a:solidFill>
                          <a:schemeClr val="tx1"/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　　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N-6</a:t>
                      </a:r>
                      <a:r>
                        <a:rPr kumimoji="1" lang="ja-JP" altLang="en-US" sz="1100" b="0" spc="-15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（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リウマチ性疾患、感染症</a:t>
                      </a:r>
                      <a:r>
                        <a:rPr kumimoji="1" lang="ja-JP" altLang="en-US" sz="1100" b="0" spc="-15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）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N-12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（膝・足関節・足疾患）リウマチ単位（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R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charset="-128"/>
                          <a:ea typeface="Meiryo UI" charset="-128"/>
                          <a:cs typeface="Meiryo UI" charset="-128"/>
                        </a:rPr>
                        <a:t>）</a:t>
                      </a:r>
                      <a:endParaRPr kumimoji="1" lang="ja-JP" altLang="en-US" sz="1100" b="0" spc="-150" dirty="0">
                        <a:solidFill>
                          <a:schemeClr val="tx1"/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78059" y="9937042"/>
            <a:ext cx="7345629" cy="64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共催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福井整形外科懇話会　一社福井県薬剤師会　福井県病院薬剤師会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帝人ファーマ株式会社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022173"/>
              </p:ext>
            </p:extLst>
          </p:nvPr>
        </p:nvGraphicFramePr>
        <p:xfrm>
          <a:off x="540000" y="3095471"/>
          <a:ext cx="6808139" cy="844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34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504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41099">
                <a:tc gridSpan="5"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　</a:t>
                      </a:r>
                      <a:r>
                        <a:rPr lang="en-US" altLang="ja-JP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18:50〜</a:t>
                      </a:r>
                      <a:endParaRPr kumimoji="1" lang="ja-JP" altLang="en-US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50800" dist="381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5234">
                <a:tc>
                  <a:txBody>
                    <a:bodyPr/>
                    <a:lstStyle/>
                    <a:p>
                      <a:endParaRPr kumimoji="1" lang="ja-JP" altLang="en-US" sz="2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gradFill>
                      <a:gsLst>
                        <a:gs pos="48000">
                          <a:schemeClr val="accent2"/>
                        </a:gs>
                        <a:gs pos="85000">
                          <a:schemeClr val="accent2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gradFill>
                      <a:gsLst>
                        <a:gs pos="48000">
                          <a:schemeClr val="accent2"/>
                        </a:gs>
                        <a:gs pos="85000">
                          <a:schemeClr val="accent2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 </a:t>
                      </a:r>
                      <a:r>
                        <a:rPr kumimoji="1" lang="ja-JP" altLang="en-US" sz="1600" b="1" dirty="0"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医薬品情報提供</a:t>
                      </a:r>
                      <a:r>
                        <a:rPr kumimoji="1" lang="ja-JP" altLang="en-US" sz="2000" b="1" dirty="0"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　　　　　　　　　　　　　　　　　　</a:t>
                      </a:r>
                      <a:r>
                        <a:rPr lang="ja-JP" altLang="en-US" sz="1400" dirty="0">
                          <a:effectLst>
                            <a:outerShdw blurRad="50800" dist="38100" dir="2700000" algn="tl" rotWithShape="0">
                              <a:schemeClr val="bg1"/>
                            </a:outerShdw>
                          </a:effectLst>
                          <a:latin typeface="Meiryo UI" charset="-128"/>
                          <a:ea typeface="Meiryo UI" charset="-128"/>
                          <a:cs typeface="Meiryo UI" charset="-128"/>
                        </a:rPr>
                        <a:t>帝人ファーマ株式会社</a:t>
                      </a:r>
                      <a:endParaRPr kumimoji="1" lang="ja-JP" altLang="en-US" sz="1400" dirty="0">
                        <a:effectLst>
                          <a:outerShdw blurRad="50800" dist="38100" dir="2700000" algn="tl" rotWithShape="0">
                            <a:schemeClr val="bg1"/>
                          </a:outerShdw>
                        </a:effectLst>
                        <a:latin typeface="Meiryo UI" charset="-128"/>
                        <a:ea typeface="Meiryo UI" charset="-128"/>
                        <a:cs typeface="Meiryo UI" charset="-128"/>
                      </a:endParaRPr>
                    </a:p>
                  </a:txBody>
                  <a:tcPr marL="0" marR="0" marT="0" marB="28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6669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</TotalTime>
  <Words>157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</vt:lpstr>
      <vt:lpstr>游ゴシック Light</vt:lpstr>
      <vt:lpstr>Arial</vt:lpstr>
      <vt:lpstr>Calibri</vt:lpstr>
      <vt:lpstr>Calibri Light</vt:lpstr>
      <vt:lpstr>ホワイト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齋田 慶</dc:creator>
  <cp:lastModifiedBy>ymorita</cp:lastModifiedBy>
  <cp:revision>80</cp:revision>
  <cp:lastPrinted>2018-11-29T01:42:00Z</cp:lastPrinted>
  <dcterms:created xsi:type="dcterms:W3CDTF">2017-12-19T10:25:48Z</dcterms:created>
  <dcterms:modified xsi:type="dcterms:W3CDTF">2018-11-29T01:42:34Z</dcterms:modified>
</cp:coreProperties>
</file>