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2364" y="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E04EE6-B3CD-4201-B473-461538111259}" type="datetimeFigureOut">
              <a:rPr kumimoji="1" lang="ja-JP" altLang="en-US" smtClean="0"/>
              <a:pPr/>
              <a:t>2019/4/12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466577-8529-4952-A2DD-779DFE321154}" type="slidenum">
              <a:rPr kumimoji="1" lang="ja-JP" altLang="en-US" smtClean="0"/>
              <a:pPr/>
              <a:t>‹#›</a:t>
            </a:fld>
            <a:endParaRPr kumimoji="1" lang="ja-JP" altLang="en-US"/>
          </a:p>
        </p:txBody>
      </p:sp>
    </p:spTree>
    <p:extLst>
      <p:ext uri="{BB962C8B-B14F-4D97-AF65-F5344CB8AC3E}">
        <p14:creationId xmlns:p14="http://schemas.microsoft.com/office/powerpoint/2010/main" val="3682839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3840849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93274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3378232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3951220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233721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1453300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1249916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2757088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1915044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411195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52D42C6-E6CB-458B-A4D6-3B2331174754}" type="datetimeFigureOut">
              <a:rPr kumimoji="1" lang="ja-JP" altLang="en-US" smtClean="0"/>
              <a:pPr/>
              <a:t>2019/4/12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380484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52D42C6-E6CB-458B-A4D6-3B2331174754}" type="datetimeFigureOut">
              <a:rPr kumimoji="1" lang="ja-JP" altLang="en-US" smtClean="0"/>
              <a:pPr/>
              <a:t>2019/4/12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5BC9CBB-2AA2-4403-A53C-822EADBE2982}" type="slidenum">
              <a:rPr kumimoji="1" lang="ja-JP" altLang="en-US" smtClean="0"/>
              <a:pPr/>
              <a:t>‹#›</a:t>
            </a:fld>
            <a:endParaRPr kumimoji="1" lang="ja-JP" altLang="en-US"/>
          </a:p>
        </p:txBody>
      </p:sp>
    </p:spTree>
    <p:extLst>
      <p:ext uri="{BB962C8B-B14F-4D97-AF65-F5344CB8AC3E}">
        <p14:creationId xmlns:p14="http://schemas.microsoft.com/office/powerpoint/2010/main" val="4271169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対角する 2 つの角を丸めた四角形 16"/>
          <p:cNvSpPr/>
          <p:nvPr/>
        </p:nvSpPr>
        <p:spPr>
          <a:xfrm>
            <a:off x="0" y="275576"/>
            <a:ext cx="6858000" cy="789140"/>
          </a:xfrm>
          <a:prstGeom prst="round2DiagRect">
            <a:avLst>
              <a:gd name="adj1" fmla="val 34128"/>
              <a:gd name="adj2" fmla="val 0"/>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1790700" defTabSz="525463"/>
            <a:r>
              <a:rPr kumimoji="1" lang="ja-JP" altLang="en-US" sz="3600" b="1" dirty="0" smtClean="0">
                <a:latin typeface="+mn-ea"/>
              </a:rPr>
              <a:t>臨床研究倫理セミナー</a:t>
            </a:r>
            <a:endParaRPr kumimoji="1" lang="ja-JP" altLang="en-US" sz="3600" b="1" dirty="0">
              <a:latin typeface="+mn-ea"/>
            </a:endParaRPr>
          </a:p>
        </p:txBody>
      </p:sp>
      <p:sp>
        <p:nvSpPr>
          <p:cNvPr id="21" name="角丸四角形 20"/>
          <p:cNvSpPr/>
          <p:nvPr/>
        </p:nvSpPr>
        <p:spPr>
          <a:xfrm>
            <a:off x="37578" y="1189973"/>
            <a:ext cx="6768000" cy="1139869"/>
          </a:xfrm>
          <a:prstGeom prst="roundRect">
            <a:avLst/>
          </a:prstGeom>
          <a:noFill/>
          <a:ln w="635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0850">
              <a:spcBef>
                <a:spcPts val="600"/>
              </a:spcBef>
            </a:pPr>
            <a:r>
              <a:rPr kumimoji="1" lang="ja-JP" altLang="en-US" b="1" dirty="0" smtClean="0">
                <a:solidFill>
                  <a:schemeClr val="tx1"/>
                </a:solidFill>
                <a:latin typeface="+mn-ea"/>
              </a:rPr>
              <a:t>日時：</a:t>
            </a:r>
            <a:r>
              <a:rPr kumimoji="1" lang="en-US" altLang="ja-JP" b="1" dirty="0" smtClean="0">
                <a:solidFill>
                  <a:schemeClr val="tx1"/>
                </a:solidFill>
                <a:latin typeface="+mn-ea"/>
              </a:rPr>
              <a:t>2019</a:t>
            </a:r>
            <a:r>
              <a:rPr kumimoji="1" lang="ja-JP" altLang="en-US" b="1" dirty="0" smtClean="0">
                <a:solidFill>
                  <a:schemeClr val="tx1"/>
                </a:solidFill>
                <a:latin typeface="+mn-ea"/>
              </a:rPr>
              <a:t>年</a:t>
            </a:r>
            <a:r>
              <a:rPr kumimoji="1" lang="en-US" altLang="ja-JP" b="1" dirty="0" smtClean="0">
                <a:solidFill>
                  <a:schemeClr val="tx1"/>
                </a:solidFill>
                <a:latin typeface="+mn-ea"/>
              </a:rPr>
              <a:t>5</a:t>
            </a:r>
            <a:r>
              <a:rPr kumimoji="1" lang="ja-JP" altLang="en-US" b="1" dirty="0" smtClean="0">
                <a:solidFill>
                  <a:schemeClr val="tx1"/>
                </a:solidFill>
                <a:latin typeface="+mn-ea"/>
              </a:rPr>
              <a:t>月</a:t>
            </a:r>
            <a:r>
              <a:rPr kumimoji="1" lang="en-US" altLang="ja-JP" b="1" dirty="0" smtClean="0">
                <a:solidFill>
                  <a:schemeClr val="tx1"/>
                </a:solidFill>
                <a:latin typeface="+mn-ea"/>
              </a:rPr>
              <a:t>18</a:t>
            </a:r>
            <a:r>
              <a:rPr kumimoji="1" lang="ja-JP" altLang="en-US" b="1" dirty="0" smtClean="0">
                <a:solidFill>
                  <a:schemeClr val="tx1"/>
                </a:solidFill>
                <a:latin typeface="+mn-ea"/>
              </a:rPr>
              <a:t>日（土）</a:t>
            </a:r>
            <a:r>
              <a:rPr kumimoji="1" lang="en-US" altLang="ja-JP" b="1" dirty="0" smtClean="0">
                <a:solidFill>
                  <a:schemeClr val="tx1"/>
                </a:solidFill>
                <a:latin typeface="+mn-ea"/>
              </a:rPr>
              <a:t>19</a:t>
            </a:r>
            <a:r>
              <a:rPr kumimoji="1" lang="ja-JP" altLang="en-US" b="1" dirty="0" smtClean="0">
                <a:solidFill>
                  <a:schemeClr val="tx1"/>
                </a:solidFill>
                <a:latin typeface="+mn-ea"/>
              </a:rPr>
              <a:t>：</a:t>
            </a:r>
            <a:r>
              <a:rPr kumimoji="1" lang="en-US" altLang="ja-JP" b="1" dirty="0" smtClean="0">
                <a:solidFill>
                  <a:schemeClr val="tx1"/>
                </a:solidFill>
                <a:latin typeface="+mn-ea"/>
              </a:rPr>
              <a:t>30</a:t>
            </a:r>
            <a:r>
              <a:rPr kumimoji="1" lang="ja-JP" altLang="en-US" b="1" dirty="0" smtClean="0">
                <a:solidFill>
                  <a:schemeClr val="tx1"/>
                </a:solidFill>
                <a:latin typeface="+mn-ea"/>
              </a:rPr>
              <a:t>～</a:t>
            </a:r>
            <a:r>
              <a:rPr kumimoji="1" lang="en-US" altLang="ja-JP" b="1" dirty="0" smtClean="0">
                <a:solidFill>
                  <a:schemeClr val="tx1"/>
                </a:solidFill>
                <a:latin typeface="+mn-ea"/>
              </a:rPr>
              <a:t>21</a:t>
            </a:r>
            <a:r>
              <a:rPr kumimoji="1" lang="ja-JP" altLang="en-US" b="1" dirty="0" smtClean="0">
                <a:solidFill>
                  <a:schemeClr val="tx1"/>
                </a:solidFill>
                <a:latin typeface="+mn-ea"/>
              </a:rPr>
              <a:t>：</a:t>
            </a:r>
            <a:r>
              <a:rPr kumimoji="1" lang="en-US" altLang="ja-JP" b="1" dirty="0" smtClean="0">
                <a:solidFill>
                  <a:schemeClr val="tx1"/>
                </a:solidFill>
                <a:latin typeface="+mn-ea"/>
              </a:rPr>
              <a:t>00</a:t>
            </a:r>
          </a:p>
          <a:p>
            <a:pPr marL="450850">
              <a:spcBef>
                <a:spcPts val="600"/>
              </a:spcBef>
            </a:pPr>
            <a:r>
              <a:rPr kumimoji="1" lang="ja-JP" altLang="en-US" b="1" dirty="0" smtClean="0">
                <a:solidFill>
                  <a:schemeClr val="tx1"/>
                </a:solidFill>
                <a:latin typeface="+mn-ea"/>
              </a:rPr>
              <a:t>会場：アイアイ鯖江・健康福祉センター 多目的ホール</a:t>
            </a:r>
            <a:endParaRPr kumimoji="1" lang="en-US" altLang="ja-JP" b="1" dirty="0" smtClean="0">
              <a:solidFill>
                <a:schemeClr val="tx1"/>
              </a:solidFill>
              <a:latin typeface="+mn-ea"/>
            </a:endParaRPr>
          </a:p>
          <a:p>
            <a:pPr algn="r"/>
            <a:r>
              <a:rPr kumimoji="1" lang="ja-JP" altLang="en-US" sz="1400" dirty="0" smtClean="0">
                <a:solidFill>
                  <a:schemeClr val="tx1"/>
                </a:solidFill>
                <a:latin typeface="+mn-ea"/>
              </a:rPr>
              <a:t>（鯖江市水落町</a:t>
            </a:r>
            <a:r>
              <a:rPr kumimoji="1" lang="en-US" altLang="ja-JP" sz="1400" dirty="0" smtClean="0">
                <a:solidFill>
                  <a:schemeClr val="tx1"/>
                </a:solidFill>
                <a:latin typeface="+mn-ea"/>
              </a:rPr>
              <a:t>2</a:t>
            </a:r>
            <a:r>
              <a:rPr kumimoji="1" lang="ja-JP" altLang="en-US" sz="1400" dirty="0" smtClean="0">
                <a:solidFill>
                  <a:schemeClr val="tx1"/>
                </a:solidFill>
                <a:latin typeface="+mn-ea"/>
              </a:rPr>
              <a:t>丁目</a:t>
            </a:r>
            <a:r>
              <a:rPr kumimoji="1" lang="en-US" altLang="ja-JP" sz="1400" dirty="0" smtClean="0">
                <a:solidFill>
                  <a:schemeClr val="tx1"/>
                </a:solidFill>
                <a:latin typeface="+mn-ea"/>
              </a:rPr>
              <a:t>30</a:t>
            </a:r>
            <a:r>
              <a:rPr kumimoji="1" lang="ja-JP" altLang="en-US" sz="1400" dirty="0" smtClean="0">
                <a:solidFill>
                  <a:schemeClr val="tx1"/>
                </a:solidFill>
                <a:latin typeface="+mn-ea"/>
              </a:rPr>
              <a:t>－</a:t>
            </a:r>
            <a:r>
              <a:rPr kumimoji="1" lang="en-US" altLang="ja-JP" sz="1400" dirty="0" smtClean="0">
                <a:solidFill>
                  <a:schemeClr val="tx1"/>
                </a:solidFill>
                <a:latin typeface="+mn-ea"/>
              </a:rPr>
              <a:t>1</a:t>
            </a:r>
            <a:r>
              <a:rPr kumimoji="1" lang="ja-JP" altLang="en-US" sz="1400" dirty="0" smtClean="0">
                <a:solidFill>
                  <a:schemeClr val="tx1"/>
                </a:solidFill>
                <a:latin typeface="+mn-ea"/>
              </a:rPr>
              <a:t>）</a:t>
            </a:r>
            <a:endParaRPr kumimoji="1" lang="ja-JP" altLang="en-US" sz="1400" dirty="0">
              <a:solidFill>
                <a:schemeClr val="tx1"/>
              </a:solidFill>
              <a:latin typeface="+mn-ea"/>
            </a:endParaRPr>
          </a:p>
        </p:txBody>
      </p:sp>
      <p:sp>
        <p:nvSpPr>
          <p:cNvPr id="2" name="テキスト ボックス 1">
            <a:extLst>
              <a:ext uri="{FF2B5EF4-FFF2-40B4-BE49-F238E27FC236}">
                <a16:creationId xmlns="" xmlns:a16="http://schemas.microsoft.com/office/drawing/2014/main" id="{F749765B-64E7-4914-81C5-A6E67041C836}"/>
              </a:ext>
            </a:extLst>
          </p:cNvPr>
          <p:cNvSpPr txBox="1"/>
          <p:nvPr/>
        </p:nvSpPr>
        <p:spPr>
          <a:xfrm>
            <a:off x="37578" y="2404999"/>
            <a:ext cx="6858000" cy="1920526"/>
          </a:xfrm>
          <a:prstGeom prst="rect">
            <a:avLst/>
          </a:prstGeom>
          <a:noFill/>
          <a:ln>
            <a:noFill/>
          </a:ln>
        </p:spPr>
        <p:txBody>
          <a:bodyPr wrap="square" lIns="36000" rIns="36000" rtlCol="0">
            <a:spAutoFit/>
          </a:bodyPr>
          <a:lstStyle/>
          <a:p>
            <a:pPr indent="108000">
              <a:lnSpc>
                <a:spcPct val="110000"/>
              </a:lnSpc>
            </a:pPr>
            <a:r>
              <a:rPr kumimoji="1" lang="ja-JP" altLang="en-US" sz="1200" dirty="0" smtClean="0">
                <a:latin typeface="+mn-ea"/>
              </a:rPr>
              <a:t>薬局等で行う調査・研究は、倫理指針に従って行う必要があります。また、倫理指針では、</a:t>
            </a:r>
            <a:r>
              <a:rPr kumimoji="1" lang="ja-JP" altLang="en-US" sz="1200" u="heavy" dirty="0" smtClean="0">
                <a:latin typeface="+mn-ea"/>
              </a:rPr>
              <a:t>研究者等は、少なくとも年に</a:t>
            </a:r>
            <a:r>
              <a:rPr kumimoji="1" lang="en-US" altLang="ja-JP" sz="1200" u="heavy" dirty="0" smtClean="0">
                <a:latin typeface="+mn-ea"/>
              </a:rPr>
              <a:t>1</a:t>
            </a:r>
            <a:r>
              <a:rPr kumimoji="1" lang="ja-JP" altLang="en-US" sz="1200" u="heavy" dirty="0" smtClean="0">
                <a:latin typeface="+mn-ea"/>
              </a:rPr>
              <a:t>回は倫理・知識・技術の教育・研修を受けなければならない</a:t>
            </a:r>
            <a:r>
              <a:rPr kumimoji="1" lang="ja-JP" altLang="en-US" sz="1200" dirty="0" smtClean="0">
                <a:latin typeface="+mn-ea"/>
              </a:rPr>
              <a:t>と定められています。</a:t>
            </a:r>
          </a:p>
          <a:p>
            <a:pPr indent="108000">
              <a:lnSpc>
                <a:spcPct val="110000"/>
              </a:lnSpc>
            </a:pPr>
            <a:r>
              <a:rPr kumimoji="1" lang="ja-JP" altLang="en-US" sz="1200" dirty="0" smtClean="0">
                <a:latin typeface="+mn-ea"/>
              </a:rPr>
              <a:t>日本薬剤師会学術大会の一般演題（口頭発表、ポスター発表）の投稿者に対しても、「倫理審査を受けましたか」等の確認（チェックボックスの設置等）を、</a:t>
            </a:r>
            <a:r>
              <a:rPr kumimoji="1" lang="en-US" altLang="ja-JP" sz="1200" dirty="0" smtClean="0">
                <a:latin typeface="+mn-ea"/>
              </a:rPr>
              <a:t>2019 </a:t>
            </a:r>
            <a:r>
              <a:rPr kumimoji="1" lang="ja-JP" altLang="en-US" sz="1200" dirty="0" smtClean="0">
                <a:latin typeface="+mn-ea"/>
              </a:rPr>
              <a:t>年</a:t>
            </a:r>
            <a:r>
              <a:rPr kumimoji="1" lang="en-US" altLang="ja-JP" sz="1200" dirty="0" smtClean="0">
                <a:latin typeface="+mn-ea"/>
              </a:rPr>
              <a:t>10 </a:t>
            </a:r>
            <a:r>
              <a:rPr kumimoji="1" lang="ja-JP" altLang="en-US" sz="1200" dirty="0" smtClean="0">
                <a:latin typeface="+mn-ea"/>
              </a:rPr>
              <a:t>月開催の第</a:t>
            </a:r>
            <a:r>
              <a:rPr kumimoji="1" lang="en-US" altLang="ja-JP" sz="1200" dirty="0" smtClean="0">
                <a:latin typeface="+mn-ea"/>
              </a:rPr>
              <a:t>52 </a:t>
            </a:r>
            <a:r>
              <a:rPr kumimoji="1" lang="ja-JP" altLang="en-US" sz="1200" dirty="0" smtClean="0">
                <a:latin typeface="+mn-ea"/>
              </a:rPr>
              <a:t>回大会（山口）より行うことが決定されています。第</a:t>
            </a:r>
            <a:r>
              <a:rPr kumimoji="1" lang="en-US" altLang="ja-JP" sz="1200" dirty="0" smtClean="0">
                <a:latin typeface="+mn-ea"/>
              </a:rPr>
              <a:t>52 </a:t>
            </a:r>
            <a:r>
              <a:rPr kumimoji="1" lang="ja-JP" altLang="en-US" sz="1200" dirty="0" smtClean="0">
                <a:latin typeface="+mn-ea"/>
              </a:rPr>
              <a:t>回大会以降は、倫理審査が必要であるにも関わらず、審査を受けていない研究については発表ができなくなりますので、人を対象とするアンケート調査や研究を考えている方は、</a:t>
            </a:r>
            <a:r>
              <a:rPr kumimoji="1" lang="ja-JP" altLang="en-US" sz="1200" u="heavy" dirty="0" smtClean="0">
                <a:latin typeface="+mn-ea"/>
              </a:rPr>
              <a:t>研究計画を立てる前に、まずは研究倫理や倫理的配慮についての研修を受けましょう</a:t>
            </a:r>
            <a:r>
              <a:rPr kumimoji="1" lang="ja-JP" altLang="en-US" sz="1200" dirty="0" smtClean="0">
                <a:latin typeface="+mn-ea"/>
              </a:rPr>
              <a:t>。</a:t>
            </a:r>
            <a:endParaRPr kumimoji="1" lang="en-US" altLang="ja-JP" sz="1200" dirty="0" smtClean="0">
              <a:latin typeface="+mn-ea"/>
            </a:endParaRPr>
          </a:p>
        </p:txBody>
      </p:sp>
      <p:sp>
        <p:nvSpPr>
          <p:cNvPr id="4" name="吹き出し: 円形 3">
            <a:extLst>
              <a:ext uri="{FF2B5EF4-FFF2-40B4-BE49-F238E27FC236}">
                <a16:creationId xmlns="" xmlns:a16="http://schemas.microsoft.com/office/drawing/2014/main" id="{CCBC6E0B-B7B2-40F6-8171-CD6078BB6433}"/>
              </a:ext>
            </a:extLst>
          </p:cNvPr>
          <p:cNvSpPr/>
          <p:nvPr/>
        </p:nvSpPr>
        <p:spPr>
          <a:xfrm rot="20231902">
            <a:off x="-27368" y="97853"/>
            <a:ext cx="1929562" cy="1110382"/>
          </a:xfrm>
          <a:prstGeom prst="wedgeEllipseCallout">
            <a:avLst>
              <a:gd name="adj1" fmla="val 39651"/>
              <a:gd name="adj2" fmla="val 49457"/>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mn-ea"/>
            </a:endParaRPr>
          </a:p>
        </p:txBody>
      </p:sp>
      <p:sp>
        <p:nvSpPr>
          <p:cNvPr id="10" name="テキスト ボックス 9"/>
          <p:cNvSpPr txBox="1"/>
          <p:nvPr/>
        </p:nvSpPr>
        <p:spPr>
          <a:xfrm>
            <a:off x="341376" y="8400454"/>
            <a:ext cx="6163867" cy="261610"/>
          </a:xfrm>
          <a:prstGeom prst="rect">
            <a:avLst/>
          </a:prstGeom>
          <a:noFill/>
        </p:spPr>
        <p:txBody>
          <a:bodyPr wrap="none" rtlCol="0">
            <a:spAutoFit/>
          </a:bodyPr>
          <a:lstStyle/>
          <a:p>
            <a:r>
              <a:rPr kumimoji="1" lang="en-US" altLang="ja-JP" sz="1100" dirty="0" smtClean="0">
                <a:latin typeface="+mn-ea"/>
              </a:rPr>
              <a:t>--------------------------</a:t>
            </a:r>
            <a:r>
              <a:rPr kumimoji="1" lang="ja-JP" altLang="en-US" sz="1100" dirty="0" smtClean="0">
                <a:latin typeface="+mn-ea"/>
              </a:rPr>
              <a:t>（切り取らずにこのままご返信ください）</a:t>
            </a:r>
            <a:r>
              <a:rPr kumimoji="1" lang="en-US" altLang="ja-JP" sz="1100" dirty="0" smtClean="0">
                <a:latin typeface="+mn-ea"/>
              </a:rPr>
              <a:t> --------------------------</a:t>
            </a:r>
            <a:endParaRPr kumimoji="1" lang="ja-JP" altLang="en-US" sz="1100" dirty="0">
              <a:latin typeface="+mn-ea"/>
            </a:endParaRPr>
          </a:p>
        </p:txBody>
      </p:sp>
      <p:sp>
        <p:nvSpPr>
          <p:cNvPr id="11" name="テキスト ボックス 10"/>
          <p:cNvSpPr txBox="1"/>
          <p:nvPr/>
        </p:nvSpPr>
        <p:spPr>
          <a:xfrm>
            <a:off x="0" y="6688899"/>
            <a:ext cx="6858000" cy="1311128"/>
          </a:xfrm>
          <a:prstGeom prst="rect">
            <a:avLst/>
          </a:prstGeom>
          <a:noFill/>
        </p:spPr>
        <p:txBody>
          <a:bodyPr wrap="square" rtlCol="0">
            <a:spAutoFit/>
          </a:bodyPr>
          <a:lstStyle/>
          <a:p>
            <a:pPr>
              <a:lnSpc>
                <a:spcPct val="120000"/>
              </a:lnSpc>
            </a:pPr>
            <a:r>
              <a:rPr kumimoji="1" lang="en-US" altLang="ja-JP" sz="1100" dirty="0" smtClean="0">
                <a:latin typeface="+mn-ea"/>
              </a:rPr>
              <a:t>※ </a:t>
            </a:r>
            <a:r>
              <a:rPr kumimoji="1" lang="ja-JP" altLang="en-US" sz="1100" dirty="0" smtClean="0">
                <a:latin typeface="+mn-ea"/>
              </a:rPr>
              <a:t>受講料：福井県薬剤師会会員無料、福井県病院薬剤師会会員無料、非会員</a:t>
            </a:r>
            <a:r>
              <a:rPr kumimoji="1" lang="en-US" altLang="ja-JP" sz="1100" dirty="0" smtClean="0">
                <a:latin typeface="+mn-ea"/>
              </a:rPr>
              <a:t>5,000</a:t>
            </a:r>
            <a:r>
              <a:rPr kumimoji="1" lang="ja-JP" altLang="en-US" sz="1100" dirty="0" smtClean="0">
                <a:latin typeface="+mn-ea"/>
              </a:rPr>
              <a:t>円</a:t>
            </a:r>
          </a:p>
          <a:p>
            <a:pPr>
              <a:lnSpc>
                <a:spcPct val="120000"/>
              </a:lnSpc>
            </a:pPr>
            <a:r>
              <a:rPr kumimoji="1" lang="en-US" altLang="ja-JP" sz="1100" dirty="0" smtClean="0">
                <a:latin typeface="+mn-ea"/>
              </a:rPr>
              <a:t>※ </a:t>
            </a:r>
            <a:r>
              <a:rPr kumimoji="1" lang="ja-JP" altLang="en-US" sz="1100" dirty="0" smtClean="0">
                <a:latin typeface="+mn-ea"/>
              </a:rPr>
              <a:t>日本薬剤師研修センター研修認定薬剤師制度受講シール「</a:t>
            </a:r>
            <a:r>
              <a:rPr kumimoji="1" lang="en-US" altLang="ja-JP" sz="1100" dirty="0" smtClean="0">
                <a:latin typeface="+mn-ea"/>
              </a:rPr>
              <a:t>1</a:t>
            </a:r>
            <a:r>
              <a:rPr kumimoji="1" lang="ja-JP" altLang="en-US" sz="1100" dirty="0" smtClean="0">
                <a:latin typeface="+mn-ea"/>
              </a:rPr>
              <a:t>単位」取得の対象となります</a:t>
            </a:r>
          </a:p>
          <a:p>
            <a:pPr>
              <a:lnSpc>
                <a:spcPct val="120000"/>
              </a:lnSpc>
            </a:pPr>
            <a:r>
              <a:rPr kumimoji="1" lang="en-US" altLang="ja-JP" sz="1100" dirty="0" smtClean="0">
                <a:latin typeface="+mn-ea"/>
              </a:rPr>
              <a:t>※ </a:t>
            </a:r>
            <a:r>
              <a:rPr kumimoji="1" lang="ja-JP" altLang="en-US" sz="1100" dirty="0" smtClean="0">
                <a:latin typeface="+mn-ea"/>
              </a:rPr>
              <a:t>日病薬病院薬学認定薬剤師制度（</a:t>
            </a:r>
            <a:r>
              <a:rPr kumimoji="1" lang="ja-JP" altLang="en-US" sz="1100" dirty="0" smtClean="0">
                <a:latin typeface="+mn-ea"/>
              </a:rPr>
              <a:t>領域</a:t>
            </a:r>
            <a:r>
              <a:rPr kumimoji="1" lang="en-US" altLang="ja-JP" sz="1100" dirty="0" smtClean="0">
                <a:latin typeface="+mn-ea"/>
              </a:rPr>
              <a:t>Ⅱ-6</a:t>
            </a:r>
            <a:r>
              <a:rPr kumimoji="1" lang="ja-JP" altLang="en-US" sz="1100" dirty="0" smtClean="0">
                <a:latin typeface="+mn-ea"/>
              </a:rPr>
              <a:t>）</a:t>
            </a:r>
            <a:r>
              <a:rPr kumimoji="1" lang="en-US" altLang="ja-JP" sz="1100" dirty="0" smtClean="0">
                <a:latin typeface="+mn-ea"/>
              </a:rPr>
              <a:t>1</a:t>
            </a:r>
            <a:r>
              <a:rPr kumimoji="1" lang="ja-JP" altLang="en-US" sz="1100" dirty="0" smtClean="0">
                <a:latin typeface="+mn-ea"/>
              </a:rPr>
              <a:t>単位</a:t>
            </a:r>
            <a:r>
              <a:rPr kumimoji="1" lang="ja-JP" altLang="en-US" sz="1100" dirty="0" smtClean="0">
                <a:latin typeface="+mn-ea"/>
              </a:rPr>
              <a:t>申請中</a:t>
            </a:r>
          </a:p>
          <a:p>
            <a:pPr>
              <a:lnSpc>
                <a:spcPct val="120000"/>
              </a:lnSpc>
            </a:pPr>
            <a:r>
              <a:rPr kumimoji="1" lang="en-US" altLang="ja-JP" sz="1100" b="1" dirty="0" smtClean="0">
                <a:latin typeface="+mn-ea"/>
              </a:rPr>
              <a:t>※ </a:t>
            </a:r>
            <a:r>
              <a:rPr kumimoji="1" lang="ja-JP" altLang="en-US" sz="1100" b="1" dirty="0" smtClean="0">
                <a:latin typeface="+mn-ea"/>
              </a:rPr>
              <a:t>受講者へは受講修了証を発行します</a:t>
            </a:r>
          </a:p>
          <a:p>
            <a:pPr marL="174625" indent="-174625">
              <a:lnSpc>
                <a:spcPct val="120000"/>
              </a:lnSpc>
            </a:pPr>
            <a:r>
              <a:rPr kumimoji="1" lang="en-US" altLang="ja-JP" sz="1100" dirty="0" smtClean="0">
                <a:latin typeface="+mn-ea"/>
              </a:rPr>
              <a:t>※ </a:t>
            </a:r>
            <a:r>
              <a:rPr kumimoji="1" lang="ja-JP" altLang="en-US" sz="1100" dirty="0" smtClean="0">
                <a:latin typeface="+mn-ea"/>
              </a:rPr>
              <a:t>長時間にわたって離席された方、セミナー終了前に退席された方には受講修了証を交付できませんのでご注意ください</a:t>
            </a:r>
          </a:p>
        </p:txBody>
      </p:sp>
      <p:sp>
        <p:nvSpPr>
          <p:cNvPr id="12" name="テキスト ボックス 11"/>
          <p:cNvSpPr txBox="1"/>
          <p:nvPr/>
        </p:nvSpPr>
        <p:spPr>
          <a:xfrm>
            <a:off x="295910" y="8004132"/>
            <a:ext cx="6186309" cy="369332"/>
          </a:xfrm>
          <a:prstGeom prst="rect">
            <a:avLst/>
          </a:prstGeom>
          <a:noFill/>
        </p:spPr>
        <p:txBody>
          <a:bodyPr wrap="none" rtlCol="0">
            <a:spAutoFit/>
          </a:bodyPr>
          <a:lstStyle/>
          <a:p>
            <a:pPr algn="ctr"/>
            <a:r>
              <a:rPr kumimoji="1" lang="ja-JP" altLang="en-US" dirty="0" smtClean="0">
                <a:latin typeface="+mn-ea"/>
              </a:rPr>
              <a:t>共催　一般社団法人福井県薬剤師会　福井県病院薬剤師会</a:t>
            </a:r>
            <a:endParaRPr kumimoji="1" lang="ja-JP" altLang="en-US" dirty="0">
              <a:latin typeface="+mn-ea"/>
            </a:endParaRPr>
          </a:p>
        </p:txBody>
      </p:sp>
      <p:sp>
        <p:nvSpPr>
          <p:cNvPr id="13" name="テキスト ボックス 12"/>
          <p:cNvSpPr txBox="1"/>
          <p:nvPr/>
        </p:nvSpPr>
        <p:spPr>
          <a:xfrm>
            <a:off x="2793304" y="8668011"/>
            <a:ext cx="1261884" cy="307777"/>
          </a:xfrm>
          <a:prstGeom prst="rect">
            <a:avLst/>
          </a:prstGeom>
          <a:noFill/>
        </p:spPr>
        <p:txBody>
          <a:bodyPr wrap="none" rtlCol="0">
            <a:spAutoFit/>
          </a:bodyPr>
          <a:lstStyle/>
          <a:p>
            <a:r>
              <a:rPr kumimoji="1" lang="ja-JP" altLang="en-US" sz="1400" dirty="0" smtClean="0">
                <a:latin typeface="+mn-ea"/>
              </a:rPr>
              <a:t>参加申込用紙</a:t>
            </a:r>
            <a:endParaRPr kumimoji="1" lang="ja-JP" altLang="en-US" sz="1400" dirty="0">
              <a:latin typeface="+mn-ea"/>
            </a:endParaRPr>
          </a:p>
        </p:txBody>
      </p:sp>
      <p:sp>
        <p:nvSpPr>
          <p:cNvPr id="14" name="テキスト ボックス 13"/>
          <p:cNvSpPr txBox="1"/>
          <p:nvPr/>
        </p:nvSpPr>
        <p:spPr>
          <a:xfrm>
            <a:off x="221148" y="8958198"/>
            <a:ext cx="6452408" cy="261610"/>
          </a:xfrm>
          <a:prstGeom prst="rect">
            <a:avLst/>
          </a:prstGeom>
          <a:noFill/>
        </p:spPr>
        <p:txBody>
          <a:bodyPr wrap="none" rtlCol="0">
            <a:spAutoFit/>
          </a:bodyPr>
          <a:lstStyle/>
          <a:p>
            <a:pPr algn="ctr"/>
            <a:r>
              <a:rPr kumimoji="1" lang="ja-JP" altLang="en-US" sz="1100" dirty="0" smtClean="0">
                <a:latin typeface="+mn-ea"/>
              </a:rPr>
              <a:t>返信先：薬事情報センター　</a:t>
            </a:r>
            <a:r>
              <a:rPr kumimoji="1" lang="en-US" altLang="ja-JP" sz="1100" dirty="0" smtClean="0">
                <a:latin typeface="+mn-ea"/>
              </a:rPr>
              <a:t>FAX</a:t>
            </a:r>
            <a:r>
              <a:rPr kumimoji="1" lang="ja-JP" altLang="en-US" sz="1100" dirty="0" smtClean="0">
                <a:latin typeface="+mn-ea"/>
              </a:rPr>
              <a:t>（</a:t>
            </a:r>
            <a:r>
              <a:rPr kumimoji="1" lang="en-US" altLang="ja-JP" sz="1100" dirty="0" smtClean="0">
                <a:latin typeface="+mn-ea"/>
              </a:rPr>
              <a:t>0776-61-6561</a:t>
            </a:r>
            <a:r>
              <a:rPr kumimoji="1" lang="ja-JP" altLang="en-US" sz="1100" dirty="0" smtClean="0">
                <a:latin typeface="+mn-ea"/>
              </a:rPr>
              <a:t>）　　　　　　　期限：</a:t>
            </a:r>
            <a:r>
              <a:rPr kumimoji="1" lang="en-US" altLang="ja-JP" sz="1100" dirty="0" smtClean="0">
                <a:latin typeface="+mn-ea"/>
              </a:rPr>
              <a:t>2019</a:t>
            </a:r>
            <a:r>
              <a:rPr kumimoji="1" lang="ja-JP" altLang="en-US" sz="1100" dirty="0" smtClean="0">
                <a:latin typeface="+mn-ea"/>
              </a:rPr>
              <a:t>年</a:t>
            </a:r>
            <a:r>
              <a:rPr kumimoji="1" lang="en-US" altLang="ja-JP" sz="1100" dirty="0" smtClean="0">
                <a:latin typeface="+mn-ea"/>
              </a:rPr>
              <a:t>5</a:t>
            </a:r>
            <a:r>
              <a:rPr kumimoji="1" lang="ja-JP" altLang="en-US" sz="1100" dirty="0" smtClean="0">
                <a:latin typeface="+mn-ea"/>
              </a:rPr>
              <a:t>月</a:t>
            </a:r>
            <a:r>
              <a:rPr kumimoji="1" lang="en-US" altLang="ja-JP" sz="1100" dirty="0" smtClean="0">
                <a:latin typeface="+mn-ea"/>
              </a:rPr>
              <a:t>15</a:t>
            </a:r>
            <a:r>
              <a:rPr kumimoji="1" lang="ja-JP" altLang="en-US" sz="1100" dirty="0" smtClean="0">
                <a:latin typeface="+mn-ea"/>
              </a:rPr>
              <a:t>日（水）</a:t>
            </a:r>
            <a:endParaRPr kumimoji="1" lang="ja-JP" altLang="en-US" sz="1100" dirty="0">
              <a:latin typeface="+mn-ea"/>
            </a:endParaRPr>
          </a:p>
        </p:txBody>
      </p:sp>
      <p:graphicFrame>
        <p:nvGraphicFramePr>
          <p:cNvPr id="15" name="表 14"/>
          <p:cNvGraphicFramePr>
            <a:graphicFrameLocks noGrp="1"/>
          </p:cNvGraphicFramePr>
          <p:nvPr/>
        </p:nvGraphicFramePr>
        <p:xfrm>
          <a:off x="275575" y="9226950"/>
          <a:ext cx="6300000" cy="648000"/>
        </p:xfrm>
        <a:graphic>
          <a:graphicData uri="http://schemas.openxmlformats.org/drawingml/2006/table">
            <a:tbl>
              <a:tblPr firstRow="1" bandRow="1">
                <a:tableStyleId>{5940675A-B579-460E-94D1-54222C63F5DA}</a:tableStyleId>
              </a:tblPr>
              <a:tblGrid>
                <a:gridCol w="1260000"/>
                <a:gridCol w="1260000"/>
                <a:gridCol w="1260000"/>
                <a:gridCol w="1260000"/>
                <a:gridCol w="1260000"/>
              </a:tblGrid>
              <a:tr h="324000">
                <a:tc>
                  <a:txBody>
                    <a:bodyPr/>
                    <a:lstStyle/>
                    <a:p>
                      <a:pPr algn="ctr"/>
                      <a:r>
                        <a:rPr kumimoji="1" lang="ja-JP" altLang="en-US" sz="1200" dirty="0" smtClean="0"/>
                        <a:t>施設名</a:t>
                      </a:r>
                      <a:endParaRPr kumimoji="1" lang="ja-JP" altLang="en-US" sz="1200" dirty="0"/>
                    </a:p>
                  </a:txBody>
                  <a:tcPr anchor="ctr"/>
                </a:tc>
                <a:tc gridSpan="4">
                  <a:txBody>
                    <a:bodyPr/>
                    <a:lstStyle/>
                    <a:p>
                      <a:pPr algn="ctr"/>
                      <a:endParaRPr kumimoji="1" lang="ja-JP" altLang="en-US" sz="1200" dirty="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24000">
                <a:tc>
                  <a:txBody>
                    <a:bodyPr/>
                    <a:lstStyle/>
                    <a:p>
                      <a:pPr algn="ctr"/>
                      <a:r>
                        <a:rPr kumimoji="1" lang="ja-JP" altLang="en-US" sz="1200" dirty="0" smtClean="0"/>
                        <a:t>氏名</a:t>
                      </a:r>
                      <a:endParaRPr kumimoji="1" lang="ja-JP" altLang="en-US" sz="1200" dirty="0"/>
                    </a:p>
                  </a:txBody>
                  <a:tcPr anchor="ctr"/>
                </a:tc>
                <a:tc>
                  <a:txBody>
                    <a:bodyPr/>
                    <a:lstStyle/>
                    <a:p>
                      <a:pPr algn="ctr"/>
                      <a:endParaRPr kumimoji="1" lang="ja-JP" altLang="en-US" sz="1200"/>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r>
            </a:tbl>
          </a:graphicData>
        </a:graphic>
      </p:graphicFrame>
      <p:sp>
        <p:nvSpPr>
          <p:cNvPr id="16" name="テキスト ボックス 15"/>
          <p:cNvSpPr txBox="1"/>
          <p:nvPr/>
        </p:nvSpPr>
        <p:spPr>
          <a:xfrm>
            <a:off x="2219195" y="5860267"/>
            <a:ext cx="184731" cy="369332"/>
          </a:xfrm>
          <a:prstGeom prst="rect">
            <a:avLst/>
          </a:prstGeom>
          <a:noFill/>
        </p:spPr>
        <p:txBody>
          <a:bodyPr wrap="none" rtlCol="0">
            <a:spAutoFit/>
          </a:bodyPr>
          <a:lstStyle/>
          <a:p>
            <a:endParaRPr kumimoji="1" lang="ja-JP" altLang="en-US" dirty="0">
              <a:latin typeface="+mn-ea"/>
            </a:endParaRPr>
          </a:p>
        </p:txBody>
      </p:sp>
      <p:sp>
        <p:nvSpPr>
          <p:cNvPr id="22" name="角丸四角形 21"/>
          <p:cNvSpPr/>
          <p:nvPr/>
        </p:nvSpPr>
        <p:spPr>
          <a:xfrm>
            <a:off x="37578" y="4296427"/>
            <a:ext cx="6768000" cy="2354893"/>
          </a:xfrm>
          <a:prstGeom prst="roundRect">
            <a:avLst>
              <a:gd name="adj" fmla="val 10037"/>
            </a:avLst>
          </a:prstGeom>
          <a:ln w="571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b="1" u="heavy" dirty="0" smtClean="0">
                <a:solidFill>
                  <a:schemeClr val="tx1"/>
                </a:solidFill>
                <a:latin typeface="+mn-ea"/>
              </a:rPr>
              <a:t>特別講演</a:t>
            </a:r>
            <a:endParaRPr kumimoji="1" lang="en-US" altLang="ja-JP" b="1" u="heavy" dirty="0" smtClean="0">
              <a:solidFill>
                <a:schemeClr val="tx1"/>
              </a:solidFill>
              <a:latin typeface="+mn-ea"/>
            </a:endParaRPr>
          </a:p>
          <a:p>
            <a:pPr algn="r"/>
            <a:r>
              <a:rPr kumimoji="1" lang="ja-JP" altLang="en-US" sz="1600" dirty="0" smtClean="0">
                <a:solidFill>
                  <a:schemeClr val="tx1"/>
                </a:solidFill>
                <a:latin typeface="+mn-ea"/>
              </a:rPr>
              <a:t>座長：市立敦賀病院 医療支援部長　荒木 隆一</a:t>
            </a:r>
            <a:endParaRPr kumimoji="1" lang="en-US" altLang="ja-JP" sz="1600" dirty="0" smtClean="0">
              <a:solidFill>
                <a:schemeClr val="tx1"/>
              </a:solidFill>
              <a:latin typeface="+mn-ea"/>
            </a:endParaRPr>
          </a:p>
          <a:p>
            <a:pPr>
              <a:lnSpc>
                <a:spcPts val="2000"/>
              </a:lnSpc>
              <a:spcBef>
                <a:spcPts val="1200"/>
              </a:spcBef>
            </a:pPr>
            <a:r>
              <a:rPr kumimoji="1" lang="ja-JP" altLang="en-US" sz="2800" b="1" dirty="0" smtClean="0">
                <a:solidFill>
                  <a:schemeClr val="tx1"/>
                </a:solidFill>
                <a:latin typeface="+mn-ea"/>
              </a:rPr>
              <a:t>「学会発表に挑戦してみませんか？</a:t>
            </a:r>
            <a:endParaRPr kumimoji="1" lang="en-US" altLang="ja-JP" sz="2800" b="1" dirty="0" smtClean="0">
              <a:solidFill>
                <a:schemeClr val="tx1"/>
              </a:solidFill>
              <a:latin typeface="+mn-ea"/>
            </a:endParaRPr>
          </a:p>
          <a:p>
            <a:pPr algn="r">
              <a:lnSpc>
                <a:spcPts val="2000"/>
              </a:lnSpc>
              <a:spcBef>
                <a:spcPts val="1200"/>
              </a:spcBef>
            </a:pPr>
            <a:r>
              <a:rPr kumimoji="1" lang="ja-JP" altLang="en-US" sz="2400" b="1" dirty="0" smtClean="0">
                <a:solidFill>
                  <a:schemeClr val="tx1"/>
                </a:solidFill>
                <a:latin typeface="+mn-ea"/>
              </a:rPr>
              <a:t>～臨床研究の倫理上の問題も事例で解説～</a:t>
            </a:r>
            <a:r>
              <a:rPr kumimoji="1" lang="ja-JP" altLang="en-US" sz="2800" b="1" dirty="0" smtClean="0">
                <a:solidFill>
                  <a:schemeClr val="tx1"/>
                </a:solidFill>
                <a:latin typeface="+mn-ea"/>
              </a:rPr>
              <a:t>」</a:t>
            </a:r>
            <a:endParaRPr kumimoji="1" lang="en-US" altLang="ja-JP" sz="2800" b="1" dirty="0" smtClean="0">
              <a:solidFill>
                <a:schemeClr val="tx1"/>
              </a:solidFill>
              <a:latin typeface="+mn-ea"/>
            </a:endParaRPr>
          </a:p>
          <a:p>
            <a:pPr marL="627063" indent="-627063">
              <a:spcBef>
                <a:spcPts val="1200"/>
              </a:spcBef>
            </a:pPr>
            <a:r>
              <a:rPr kumimoji="1" lang="ja-JP" altLang="en-US" dirty="0" smtClean="0">
                <a:solidFill>
                  <a:schemeClr val="tx1"/>
                </a:solidFill>
                <a:latin typeface="+mn-ea"/>
              </a:rPr>
              <a:t>講師：</a:t>
            </a:r>
            <a:r>
              <a:rPr kumimoji="1" lang="en-US" altLang="ja-JP" dirty="0" smtClean="0">
                <a:solidFill>
                  <a:schemeClr val="tx1"/>
                </a:solidFill>
                <a:latin typeface="+mn-ea"/>
              </a:rPr>
              <a:t>	</a:t>
            </a:r>
            <a:r>
              <a:rPr kumimoji="1" lang="zh-CN" altLang="en-US" dirty="0" smtClean="0">
                <a:solidFill>
                  <a:schemeClr val="tx1"/>
                </a:solidFill>
                <a:latin typeface="メイリオ" pitchFamily="50" charset="-128"/>
                <a:ea typeface="メイリオ" pitchFamily="50" charset="-128"/>
              </a:rPr>
              <a:t>中国学園大学 現代生活学部 人間栄養学科　教授</a:t>
            </a:r>
            <a:endParaRPr kumimoji="1" lang="en-US" altLang="ja-JP" dirty="0" smtClean="0">
              <a:solidFill>
                <a:schemeClr val="tx1"/>
              </a:solidFill>
              <a:latin typeface="メイリオ" pitchFamily="50" charset="-128"/>
              <a:ea typeface="メイリオ" pitchFamily="50" charset="-128"/>
            </a:endParaRPr>
          </a:p>
          <a:p>
            <a:pPr marL="627063" indent="-627063" algn="r">
              <a:spcBef>
                <a:spcPts val="600"/>
              </a:spcBef>
            </a:pPr>
            <a:r>
              <a:rPr kumimoji="1" lang="en-US" altLang="ja-JP" sz="1600" dirty="0" smtClean="0">
                <a:solidFill>
                  <a:schemeClr val="tx1"/>
                </a:solidFill>
                <a:latin typeface="+mn-ea"/>
              </a:rPr>
              <a:t>	</a:t>
            </a:r>
            <a:r>
              <a:rPr kumimoji="1" lang="ja-JP" altLang="en-US" sz="2800" b="1" dirty="0" smtClean="0">
                <a:solidFill>
                  <a:schemeClr val="tx1"/>
                </a:solidFill>
                <a:latin typeface="+mn-ea"/>
              </a:rPr>
              <a:t>波多江 崇 </a:t>
            </a:r>
            <a:r>
              <a:rPr kumimoji="1" lang="ja-JP" altLang="en-US" dirty="0" smtClean="0">
                <a:solidFill>
                  <a:schemeClr val="tx1"/>
                </a:solidFill>
                <a:latin typeface="+mn-ea"/>
              </a:rPr>
              <a:t>先生</a:t>
            </a:r>
            <a:endParaRPr kumimoji="1" lang="en-US" altLang="ja-JP" dirty="0">
              <a:solidFill>
                <a:schemeClr val="tx1"/>
              </a:solidFill>
              <a:latin typeface="+mn-ea"/>
            </a:endParaRPr>
          </a:p>
        </p:txBody>
      </p:sp>
      <p:sp>
        <p:nvSpPr>
          <p:cNvPr id="3" name="テキスト ボックス 2">
            <a:extLst>
              <a:ext uri="{FF2B5EF4-FFF2-40B4-BE49-F238E27FC236}">
                <a16:creationId xmlns="" xmlns:a16="http://schemas.microsoft.com/office/drawing/2014/main" id="{2AD29134-A173-4F56-BF62-29AACBE0ECE9}"/>
              </a:ext>
            </a:extLst>
          </p:cNvPr>
          <p:cNvSpPr txBox="1"/>
          <p:nvPr/>
        </p:nvSpPr>
        <p:spPr>
          <a:xfrm rot="20081265">
            <a:off x="199323" y="248251"/>
            <a:ext cx="1553228" cy="830997"/>
          </a:xfrm>
          <a:prstGeom prst="rect">
            <a:avLst/>
          </a:prstGeom>
          <a:noFill/>
          <a:ln>
            <a:noFill/>
          </a:ln>
        </p:spPr>
        <p:txBody>
          <a:bodyPr wrap="square" rtlCol="0">
            <a:spAutoFit/>
          </a:bodyPr>
          <a:lstStyle/>
          <a:p>
            <a:pPr algn="ctr"/>
            <a:r>
              <a:rPr kumimoji="1" lang="ja-JP" altLang="en-US" sz="2400" b="1" dirty="0" smtClean="0">
                <a:solidFill>
                  <a:schemeClr val="bg1"/>
                </a:solidFill>
                <a:latin typeface="+mn-ea"/>
              </a:rPr>
              <a:t>ゼロからはじめる</a:t>
            </a:r>
            <a:endParaRPr kumimoji="1" lang="ja-JP" altLang="en-US" sz="2400" b="1" dirty="0">
              <a:solidFill>
                <a:schemeClr val="bg1"/>
              </a:solidFill>
              <a:latin typeface="+mn-ea"/>
            </a:endParaRPr>
          </a:p>
        </p:txBody>
      </p:sp>
    </p:spTree>
    <p:extLst>
      <p:ext uri="{BB962C8B-B14F-4D97-AF65-F5344CB8AC3E}">
        <p14:creationId xmlns:p14="http://schemas.microsoft.com/office/powerpoint/2010/main" val="912108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TotalTime>
  <Words>336</Words>
  <Application>Microsoft Office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薬事情報センター</dc:creator>
  <cp:lastModifiedBy>矢野 良一</cp:lastModifiedBy>
  <cp:revision>28</cp:revision>
  <dcterms:created xsi:type="dcterms:W3CDTF">2019-03-20T05:51:17Z</dcterms:created>
  <dcterms:modified xsi:type="dcterms:W3CDTF">2019-04-12T04:08:58Z</dcterms:modified>
</cp:coreProperties>
</file>