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7561263" cy="10693400"/>
  <p:notesSz cx="6800850" cy="9931400"/>
  <p:defaultTextStyle>
    <a:defPPr>
      <a:defRPr lang="ja-JP"/>
    </a:defPPr>
    <a:lvl1pPr algn="l" defTabSz="457200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000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000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000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000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760" autoAdjust="0"/>
  </p:normalViewPr>
  <p:slideViewPr>
    <p:cSldViewPr snapToGrid="0">
      <p:cViewPr>
        <p:scale>
          <a:sx n="100" d="100"/>
          <a:sy n="100" d="100"/>
        </p:scale>
        <p:origin x="796" y="176"/>
      </p:cViewPr>
      <p:guideLst>
        <p:guide orient="horz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90012" cy="90012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7511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48" tIns="45674" rIns="91348" bIns="45674" numCol="1" anchor="t" anchorCtr="0" compatLnSpc="1">
            <a:prstTxWarp prst="textNoShape">
              <a:avLst/>
            </a:prstTxWarp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 bwMode="auto">
          <a:xfrm>
            <a:off x="3851753" y="0"/>
            <a:ext cx="2947511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48" tIns="45674" rIns="91348" bIns="4567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4BEC1D6-2678-4E5A-9AEC-1AEB38E45CEF}" type="datetime1">
              <a:rPr lang="ja-JP" altLang="en-US"/>
              <a:pPr>
                <a:defRPr/>
              </a:pPr>
              <a:t>2019/7/22</a:t>
            </a:fld>
            <a:endParaRPr lang="en-US" altLang="ja-JP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2085975" y="746125"/>
            <a:ext cx="2630488" cy="372268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348" tIns="45674" rIns="91348" bIns="45674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 bwMode="auto">
          <a:xfrm>
            <a:off x="680562" y="4717455"/>
            <a:ext cx="5439727" cy="4468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48" tIns="45674" rIns="91348" bIns="456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 bwMode="auto">
          <a:xfrm>
            <a:off x="0" y="9433325"/>
            <a:ext cx="2947511" cy="496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48" tIns="45674" rIns="91348" bIns="45674" numCol="1" anchor="b" anchorCtr="0" compatLnSpc="1">
            <a:prstTxWarp prst="textNoShape">
              <a:avLst/>
            </a:prstTxWarp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 bwMode="auto">
          <a:xfrm>
            <a:off x="3851753" y="9433325"/>
            <a:ext cx="2947511" cy="496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48" tIns="45674" rIns="91348" bIns="4567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73CEA3A-3707-4DCE-8FFD-48B7CF721FC3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226830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noFill/>
        </p:spPr>
      </p:sp>
      <p:sp>
        <p:nvSpPr>
          <p:cNvPr id="5123" name="ノート プレースホルダー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5124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C137C3-68F2-4D84-8D5A-98B2027BAD93}" type="slidenum">
              <a:rPr lang="ja-JP" altLang="en-US" smtClean="0"/>
              <a:pPr/>
              <a:t>1</a:t>
            </a:fld>
            <a:endParaRPr lang="en-US" altLang="ja-JP" smtClean="0"/>
          </a:p>
        </p:txBody>
      </p:sp>
    </p:spTree>
    <p:extLst>
      <p:ext uri="{BB962C8B-B14F-4D97-AF65-F5344CB8AC3E}">
        <p14:creationId xmlns:p14="http://schemas.microsoft.com/office/powerpoint/2010/main" val="301048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078C0-AA91-46EC-A6BA-2469BE68AD26}" type="datetime1">
              <a:rPr lang="ja-JP" altLang="en-US"/>
              <a:pPr>
                <a:defRPr/>
              </a:pPr>
              <a:t>2019/7/22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0BF37-2D31-4B81-B013-2AC29F8F6AC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41CA31-9AFB-4272-A470-3397104C1F70}" type="datetime1">
              <a:rPr lang="ja-JP" altLang="en-US"/>
              <a:pPr>
                <a:defRPr/>
              </a:pPr>
              <a:t>2019/7/22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D887D-6F24-454B-92D7-C6147BB3F155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2B26B-4D19-4199-B083-19429E354E15}" type="datetime1">
              <a:rPr lang="ja-JP" altLang="en-US"/>
              <a:pPr>
                <a:defRPr/>
              </a:pPr>
              <a:t>2019/7/22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9A482-67AD-4D6B-B709-26954AFEC9C2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BB0C8-837A-4735-8698-A0432C55F470}" type="datetime1">
              <a:rPr lang="ja-JP" altLang="en-US"/>
              <a:pPr>
                <a:defRPr/>
              </a:pPr>
              <a:t>2019/7/22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CACA5-9780-43B9-9786-21FBB2737D22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3F9820-427A-4562-A2C0-6C2D69790C91}" type="datetime1">
              <a:rPr lang="ja-JP" altLang="en-US"/>
              <a:pPr>
                <a:defRPr/>
              </a:pPr>
              <a:t>2019/7/22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214AE-8C27-4F12-B21A-E7EE234CBBF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D36C5-9431-45A0-AF8C-5629EB28B002}" type="datetime1">
              <a:rPr lang="ja-JP" altLang="en-US"/>
              <a:pPr>
                <a:defRPr/>
              </a:pPr>
              <a:t>2019/7/22</a:t>
            </a:fld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89589-709E-4534-9BFE-0764068CE78B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1D63C9-C23E-450F-AF1C-5064CB45DFDC}" type="datetime1">
              <a:rPr lang="ja-JP" altLang="en-US"/>
              <a:pPr>
                <a:defRPr/>
              </a:pPr>
              <a:t>2019/7/22</a:t>
            </a:fld>
            <a:endParaRPr lang="en-US" altLang="ja-JP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35B45-9D01-480C-9953-0EE9D7250C86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56F60C-BDEA-4C4F-BC39-C86792D00FAE}" type="datetime1">
              <a:rPr lang="ja-JP" altLang="en-US"/>
              <a:pPr>
                <a:defRPr/>
              </a:pPr>
              <a:t>2019/7/22</a:t>
            </a:fld>
            <a:endParaRPr lang="en-US" altLang="ja-JP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BF712-0464-482D-AEFD-B8AA1B8C103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01491-BFB6-4B6E-AEA6-29227771B81E}" type="datetime1">
              <a:rPr lang="ja-JP" altLang="en-US"/>
              <a:pPr>
                <a:defRPr/>
              </a:pPr>
              <a:t>2019/7/22</a:t>
            </a:fld>
            <a:endParaRPr lang="en-US" altLang="ja-JP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7AB9C0-B73C-4E70-B618-959D1DA6D28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94431A-DEB6-48AB-B42F-9CD6EB84CB97}" type="datetime1">
              <a:rPr lang="ja-JP" altLang="en-US"/>
              <a:pPr>
                <a:defRPr/>
              </a:pPr>
              <a:t>2019/7/22</a:t>
            </a:fld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34B5B-CFC7-4608-86AB-595E11363981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lIns="91440" tIns="45720" rIns="91440" bIns="4572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9F021-0602-45DC-ABDE-BAA08CB9D23C}" type="datetime1">
              <a:rPr lang="ja-JP" altLang="en-US"/>
              <a:pPr>
                <a:defRPr/>
              </a:pPr>
              <a:t>2019/7/22</a:t>
            </a:fld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A6AF0-93FE-41D0-9614-07E30B13F3BB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377825" y="428625"/>
            <a:ext cx="6805613" cy="178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569" tIns="49785" rIns="99569" bIns="4978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377825" y="2495550"/>
            <a:ext cx="6805613" cy="705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569" tIns="49785" rIns="99569" bIns="497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 bwMode="auto">
          <a:xfrm>
            <a:off x="377825" y="9912350"/>
            <a:ext cx="1765300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569" tIns="49785" rIns="99569" bIns="49785" numCol="1" anchor="ctr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2E23C4E-A89A-42DE-B9DE-12E2ACFCFA0E}" type="datetime1">
              <a:rPr lang="ja-JP" altLang="en-US"/>
              <a:pPr>
                <a:defRPr/>
              </a:pPr>
              <a:t>2019/7/22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 bwMode="auto">
          <a:xfrm>
            <a:off x="2582863" y="9912350"/>
            <a:ext cx="2395537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569" tIns="49785" rIns="99569" bIns="49785" numCol="1" anchor="ctr" anchorCtr="0" compatLnSpc="1">
            <a:prstTxWarp prst="textNoShape">
              <a:avLst/>
            </a:prstTxWarp>
          </a:bodyPr>
          <a:lstStyle>
            <a:lvl1pPr algn="ctr">
              <a:defRPr sz="13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 bwMode="auto">
          <a:xfrm>
            <a:off x="5418138" y="9912350"/>
            <a:ext cx="1765300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569" tIns="49785" rIns="99569" bIns="49785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51FD424-A7CC-4BF2-AA61-991EA538876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98475" rtl="0" eaLnBrk="0" fontAlgn="base" hangingPunct="0">
        <a:spcBef>
          <a:spcPct val="0"/>
        </a:spcBef>
        <a:spcAft>
          <a:spcPct val="0"/>
        </a:spcAft>
        <a:defRPr kumimoji="1" sz="4800" kern="1200">
          <a:solidFill>
            <a:schemeClr val="tx1"/>
          </a:solidFill>
          <a:latin typeface="+mj-lt"/>
          <a:ea typeface="+mj-ea"/>
          <a:cs typeface="ＭＳ Ｐゴシック" charset="-128"/>
        </a:defRPr>
      </a:lvl1pPr>
      <a:lvl2pPr algn="ctr" defTabSz="498475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Calibri" pitchFamily="34" charset="0"/>
          <a:ea typeface="ＭＳ Ｐゴシック" pitchFamily="50" charset="-128"/>
          <a:cs typeface="ＭＳ Ｐゴシック" charset="-128"/>
        </a:defRPr>
      </a:lvl2pPr>
      <a:lvl3pPr algn="ctr" defTabSz="498475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Calibri" pitchFamily="34" charset="0"/>
          <a:ea typeface="ＭＳ Ｐゴシック" pitchFamily="50" charset="-128"/>
          <a:cs typeface="ＭＳ Ｐゴシック" charset="-128"/>
        </a:defRPr>
      </a:lvl3pPr>
      <a:lvl4pPr algn="ctr" defTabSz="498475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Calibri" pitchFamily="34" charset="0"/>
          <a:ea typeface="ＭＳ Ｐゴシック" pitchFamily="50" charset="-128"/>
          <a:cs typeface="ＭＳ Ｐゴシック" charset="-128"/>
        </a:defRPr>
      </a:lvl4pPr>
      <a:lvl5pPr algn="ctr" defTabSz="498475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Calibri" pitchFamily="34" charset="0"/>
          <a:ea typeface="ＭＳ Ｐゴシック" pitchFamily="50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73063" indent="-373063" algn="l" defTabSz="49847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500" kern="1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809625" indent="-311150" algn="l" defTabSz="49847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00" indent="-249238" algn="l" defTabSz="49847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3075" indent="-249238" algn="l" defTabSz="49847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39963" indent="-249238" algn="l" defTabSz="498475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79"/>
          <p:cNvSpPr>
            <a:spLocks noChangeArrowheads="1"/>
          </p:cNvSpPr>
          <p:nvPr/>
        </p:nvSpPr>
        <p:spPr bwMode="auto">
          <a:xfrm>
            <a:off x="0" y="-200055"/>
            <a:ext cx="1847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ja-JP" altLang="en-US">
              <a:latin typeface="HGS平成角ｺﾞｼｯｸ体W9" pitchFamily="50" charset="-128"/>
              <a:ea typeface="HGS平成角ｺﾞｼｯｸ体W9" pitchFamily="50" charset="-128"/>
            </a:endParaRPr>
          </a:p>
        </p:txBody>
      </p:sp>
      <p:grpSp>
        <p:nvGrpSpPr>
          <p:cNvPr id="31" name="Group 70"/>
          <p:cNvGrpSpPr>
            <a:grpSpLocks/>
          </p:cNvGrpSpPr>
          <p:nvPr/>
        </p:nvGrpSpPr>
        <p:grpSpPr bwMode="auto">
          <a:xfrm>
            <a:off x="551194" y="1398002"/>
            <a:ext cx="779462" cy="333640"/>
            <a:chOff x="716" y="1792"/>
            <a:chExt cx="541" cy="227"/>
          </a:xfrm>
        </p:grpSpPr>
        <p:pic>
          <p:nvPicPr>
            <p:cNvPr id="32" name="Picture 58" descr="オレンジ(1)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27" y="1802"/>
              <a:ext cx="530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3" name="テキスト ボックス 11"/>
            <p:cNvSpPr txBox="1">
              <a:spLocks noChangeArrowheads="1"/>
            </p:cNvSpPr>
            <p:nvPr/>
          </p:nvSpPr>
          <p:spPr bwMode="auto">
            <a:xfrm>
              <a:off x="716" y="1792"/>
              <a:ext cx="52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9569" tIns="49785" rIns="99569" bIns="49785">
              <a:spAutoFit/>
            </a:bodyPr>
            <a:lstStyle/>
            <a:p>
              <a:pPr algn="ctr" defTabSz="436563"/>
              <a:r>
                <a:rPr lang="ja-JP" altLang="en-US" sz="12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日　時</a:t>
              </a:r>
            </a:p>
          </p:txBody>
        </p:sp>
      </p:grpSp>
      <p:grpSp>
        <p:nvGrpSpPr>
          <p:cNvPr id="40" name="Group 74"/>
          <p:cNvGrpSpPr>
            <a:grpSpLocks/>
          </p:cNvGrpSpPr>
          <p:nvPr/>
        </p:nvGrpSpPr>
        <p:grpSpPr bwMode="auto">
          <a:xfrm>
            <a:off x="553694" y="1841590"/>
            <a:ext cx="763587" cy="331920"/>
            <a:chOff x="727" y="2158"/>
            <a:chExt cx="530" cy="226"/>
          </a:xfrm>
        </p:grpSpPr>
        <p:pic>
          <p:nvPicPr>
            <p:cNvPr id="43" name="Picture 63" descr="オレンジ(1)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27" y="2167"/>
              <a:ext cx="530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4" name="テキスト ボックス 11"/>
            <p:cNvSpPr txBox="1">
              <a:spLocks noChangeArrowheads="1"/>
            </p:cNvSpPr>
            <p:nvPr/>
          </p:nvSpPr>
          <p:spPr bwMode="auto">
            <a:xfrm>
              <a:off x="728" y="2158"/>
              <a:ext cx="52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9569" tIns="49785" rIns="99569" bIns="49785">
              <a:spAutoFit/>
            </a:bodyPr>
            <a:lstStyle/>
            <a:p>
              <a:pPr algn="ctr" defTabSz="436563"/>
              <a:r>
                <a:rPr lang="ja-JP" altLang="en-US" sz="12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会　場</a:t>
              </a:r>
            </a:p>
          </p:txBody>
        </p:sp>
      </p:grpSp>
      <p:grpSp>
        <p:nvGrpSpPr>
          <p:cNvPr id="45" name="Group 72"/>
          <p:cNvGrpSpPr>
            <a:grpSpLocks/>
          </p:cNvGrpSpPr>
          <p:nvPr/>
        </p:nvGrpSpPr>
        <p:grpSpPr bwMode="auto">
          <a:xfrm>
            <a:off x="44714" y="3605337"/>
            <a:ext cx="1442036" cy="326761"/>
            <a:chOff x="704" y="2740"/>
            <a:chExt cx="536" cy="222"/>
          </a:xfrm>
        </p:grpSpPr>
        <p:pic>
          <p:nvPicPr>
            <p:cNvPr id="46" name="図 34" descr="項目_青.psd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34" y="2744"/>
              <a:ext cx="506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7" name="テキスト ボックス 35"/>
            <p:cNvSpPr txBox="1">
              <a:spLocks noChangeArrowheads="1"/>
            </p:cNvSpPr>
            <p:nvPr/>
          </p:nvSpPr>
          <p:spPr bwMode="auto">
            <a:xfrm>
              <a:off x="704" y="2740"/>
              <a:ext cx="52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9569" tIns="49785" rIns="99569" bIns="49785">
              <a:spAutoFit/>
            </a:bodyPr>
            <a:lstStyle/>
            <a:p>
              <a:pPr algn="ctr" defTabSz="436563"/>
              <a:r>
                <a:rPr lang="ja-JP" altLang="en-US" sz="1200" b="1" dirty="0" smtClean="0">
                  <a:solidFill>
                    <a:srgbClr val="F2F2F2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一般講演</a:t>
              </a:r>
              <a:endParaRPr lang="ja-JP" altLang="en-US" sz="1200" b="1" dirty="0">
                <a:solidFill>
                  <a:srgbClr val="F2F2F2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63" name="テキスト ボックス 89"/>
          <p:cNvSpPr txBox="1">
            <a:spLocks noChangeArrowheads="1"/>
          </p:cNvSpPr>
          <p:nvPr/>
        </p:nvSpPr>
        <p:spPr bwMode="auto">
          <a:xfrm>
            <a:off x="1521163" y="1812804"/>
            <a:ext cx="59503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endParaRPr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" name="テキスト ボックス 33"/>
          <p:cNvSpPr txBox="1">
            <a:spLocks noChangeArrowheads="1"/>
          </p:cNvSpPr>
          <p:nvPr/>
        </p:nvSpPr>
        <p:spPr bwMode="auto">
          <a:xfrm>
            <a:off x="-33489" y="5239391"/>
            <a:ext cx="7866063" cy="457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7272" tIns="43637" rIns="87272" bIns="43637">
            <a:spAutoFit/>
          </a:bodyPr>
          <a:lstStyle/>
          <a:p>
            <a:pPr algn="ctr" defTabSz="436563"/>
            <a:r>
              <a:rPr lang="ja-JP" altLang="en-US" sz="2400" b="1" dirty="0" smtClean="0">
                <a:solidFill>
                  <a:srgbClr val="0000C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「フレイル（虚弱）に対して今できること」</a:t>
            </a: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</a:t>
            </a:r>
            <a:endParaRPr lang="en-US" altLang="ja-JP" sz="900" b="1" dirty="0" smtClean="0">
              <a:solidFill>
                <a:schemeClr val="accent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42" name="Group 72"/>
          <p:cNvGrpSpPr>
            <a:grpSpLocks/>
          </p:cNvGrpSpPr>
          <p:nvPr/>
        </p:nvGrpSpPr>
        <p:grpSpPr bwMode="auto">
          <a:xfrm>
            <a:off x="39068" y="4852203"/>
            <a:ext cx="1442036" cy="326761"/>
            <a:chOff x="704" y="2740"/>
            <a:chExt cx="536" cy="222"/>
          </a:xfrm>
        </p:grpSpPr>
        <p:pic>
          <p:nvPicPr>
            <p:cNvPr id="51" name="図 34" descr="項目_青.psd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34" y="2744"/>
              <a:ext cx="506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5" name="テキスト ボックス 35"/>
            <p:cNvSpPr txBox="1">
              <a:spLocks noChangeArrowheads="1"/>
            </p:cNvSpPr>
            <p:nvPr/>
          </p:nvSpPr>
          <p:spPr bwMode="auto">
            <a:xfrm>
              <a:off x="704" y="2740"/>
              <a:ext cx="52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9569" tIns="49785" rIns="99569" bIns="49785">
              <a:spAutoFit/>
            </a:bodyPr>
            <a:lstStyle/>
            <a:p>
              <a:pPr algn="ctr" defTabSz="436563"/>
              <a:r>
                <a:rPr lang="ja-JP" altLang="en-US" sz="1200" b="1" dirty="0" smtClean="0">
                  <a:solidFill>
                    <a:srgbClr val="F2F2F2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特別講演</a:t>
              </a:r>
              <a:endParaRPr lang="ja-JP" altLang="en-US" sz="1200" b="1" dirty="0">
                <a:solidFill>
                  <a:srgbClr val="F2F2F2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58" name="テキスト ボックス 33"/>
          <p:cNvSpPr txBox="1">
            <a:spLocks noChangeArrowheads="1"/>
          </p:cNvSpPr>
          <p:nvPr/>
        </p:nvSpPr>
        <p:spPr bwMode="auto">
          <a:xfrm>
            <a:off x="246911" y="2996932"/>
            <a:ext cx="6920058" cy="395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7272" tIns="43637" rIns="87272" bIns="43637">
            <a:spAutoFit/>
          </a:bodyPr>
          <a:lstStyle/>
          <a:p>
            <a:pPr defTabSz="436563"/>
            <a:r>
              <a:rPr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座長</a:t>
            </a:r>
            <a:r>
              <a:rPr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荒木　隆一先生</a:t>
            </a:r>
            <a:r>
              <a:rPr lang="ja-JP" altLang="en-US" sz="1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（市立敦賀病院　医療支援部長）</a:t>
            </a:r>
            <a:endParaRPr lang="en-US" altLang="ja-JP" sz="1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9" name="テキスト ボックス 33"/>
          <p:cNvSpPr txBox="1">
            <a:spLocks noChangeArrowheads="1"/>
          </p:cNvSpPr>
          <p:nvPr/>
        </p:nvSpPr>
        <p:spPr bwMode="auto">
          <a:xfrm>
            <a:off x="-280497" y="5767689"/>
            <a:ext cx="7708643" cy="457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7272" tIns="43637" rIns="87272" bIns="43637">
            <a:spAutoFit/>
          </a:bodyPr>
          <a:lstStyle/>
          <a:p>
            <a:pPr algn="ctr" defTabSz="436563"/>
            <a:r>
              <a:rPr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講演</a:t>
            </a:r>
            <a:r>
              <a:rPr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田尻　和八先生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（市立敦賀病院　整形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外科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部長）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</a:t>
            </a:r>
            <a:endParaRPr lang="ja-JP" altLang="en-US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1562537" y="3561394"/>
            <a:ext cx="258275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36563">
              <a:defRPr/>
            </a:pPr>
            <a:r>
              <a:rPr lang="en-US" altLang="ja-JP" sz="1600" b="1" dirty="0" smtClean="0">
                <a:solidFill>
                  <a:srgbClr val="17375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19</a:t>
            </a:r>
            <a:r>
              <a:rPr lang="ja-JP" altLang="en-US" sz="1600" b="1" dirty="0" smtClean="0">
                <a:solidFill>
                  <a:srgbClr val="17375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時</a:t>
            </a:r>
            <a:r>
              <a:rPr lang="en-US" altLang="ja-JP" sz="1600" b="1" dirty="0" smtClean="0">
                <a:solidFill>
                  <a:srgbClr val="17375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15</a:t>
            </a:r>
            <a:r>
              <a:rPr lang="ja-JP" altLang="en-US" sz="1600" b="1" dirty="0" smtClean="0">
                <a:solidFill>
                  <a:srgbClr val="17375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分～</a:t>
            </a:r>
            <a:r>
              <a:rPr lang="en-US" altLang="ja-JP" sz="1600" b="1" dirty="0" smtClean="0">
                <a:solidFill>
                  <a:srgbClr val="17375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19</a:t>
            </a:r>
            <a:r>
              <a:rPr lang="ja-JP" altLang="en-US" sz="1600" b="1" dirty="0" smtClean="0">
                <a:solidFill>
                  <a:srgbClr val="17375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時</a:t>
            </a:r>
            <a:r>
              <a:rPr lang="en-US" altLang="ja-JP" sz="1600" b="1" dirty="0" smtClean="0">
                <a:solidFill>
                  <a:srgbClr val="17375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45</a:t>
            </a:r>
            <a:r>
              <a:rPr lang="ja-JP" altLang="en-US" sz="1600" b="1" dirty="0" smtClean="0">
                <a:solidFill>
                  <a:srgbClr val="17375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</a:t>
            </a:r>
            <a:r>
              <a:rPr lang="ja-JP" altLang="en-US" b="1" dirty="0" smtClean="0">
                <a:solidFill>
                  <a:srgbClr val="17375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2400" b="1" dirty="0">
              <a:solidFill>
                <a:srgbClr val="17375E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1462271" y="4805893"/>
            <a:ext cx="258275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36563">
              <a:defRPr/>
            </a:pPr>
            <a:r>
              <a:rPr lang="en-US" altLang="ja-JP" sz="1600" b="1" dirty="0" smtClean="0">
                <a:solidFill>
                  <a:srgbClr val="17375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19</a:t>
            </a:r>
            <a:r>
              <a:rPr lang="ja-JP" altLang="en-US" sz="1600" b="1" dirty="0" smtClean="0">
                <a:solidFill>
                  <a:srgbClr val="17375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時</a:t>
            </a:r>
            <a:r>
              <a:rPr lang="en-US" altLang="ja-JP" sz="1600" b="1" dirty="0" smtClean="0">
                <a:solidFill>
                  <a:srgbClr val="17375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45</a:t>
            </a:r>
            <a:r>
              <a:rPr lang="ja-JP" altLang="en-US" sz="1600" b="1" dirty="0" smtClean="0">
                <a:solidFill>
                  <a:srgbClr val="17375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分～</a:t>
            </a:r>
            <a:r>
              <a:rPr lang="en-US" altLang="ja-JP" sz="1600" b="1" dirty="0" smtClean="0">
                <a:solidFill>
                  <a:srgbClr val="17375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lang="ja-JP" altLang="en-US" sz="1600" b="1" dirty="0" smtClean="0">
                <a:solidFill>
                  <a:srgbClr val="17375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時</a:t>
            </a:r>
            <a:r>
              <a:rPr lang="en-US" altLang="ja-JP" sz="1600" b="1" dirty="0" smtClean="0">
                <a:solidFill>
                  <a:srgbClr val="17375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en-US" altLang="ja-JP" sz="1600" b="1" dirty="0">
                <a:solidFill>
                  <a:srgbClr val="17375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1600" b="1" dirty="0" smtClean="0">
                <a:solidFill>
                  <a:srgbClr val="17375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</a:t>
            </a:r>
            <a:r>
              <a:rPr lang="ja-JP" altLang="en-US" b="1" dirty="0" smtClean="0">
                <a:solidFill>
                  <a:srgbClr val="17375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2400" b="1" dirty="0">
              <a:solidFill>
                <a:srgbClr val="17375E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2" name="正方形/長方形 5"/>
          <p:cNvSpPr>
            <a:spLocks noChangeArrowheads="1"/>
          </p:cNvSpPr>
          <p:nvPr/>
        </p:nvSpPr>
        <p:spPr bwMode="auto">
          <a:xfrm>
            <a:off x="415649" y="248674"/>
            <a:ext cx="68580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B0F0"/>
            </a:outerShdw>
          </a:effectLst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b="1" dirty="0">
                <a:solidFill>
                  <a:srgbClr val="002060"/>
                </a:solidFill>
                <a:effectLst>
                  <a:glow rad="228600">
                    <a:srgbClr val="FFFFFF"/>
                  </a:glow>
                  <a:outerShdw blurRad="1270000" dist="2540000" dir="21540000" sx="200000" sy="200000" algn="ctr" rotWithShape="0">
                    <a:srgbClr val="000000">
                      <a:alpha val="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学術</a:t>
            </a:r>
            <a:r>
              <a:rPr lang="ja-JP" altLang="en-US" sz="2800" b="1" dirty="0" smtClean="0">
                <a:solidFill>
                  <a:srgbClr val="002060"/>
                </a:solidFill>
                <a:effectLst>
                  <a:glow rad="228600">
                    <a:srgbClr val="FFFFFF"/>
                  </a:glow>
                  <a:outerShdw blurRad="1270000" dist="2540000" dir="21540000" sx="200000" sy="200000" algn="ctr" rotWithShape="0">
                    <a:srgbClr val="000000">
                      <a:alpha val="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講演会</a:t>
            </a:r>
            <a:endParaRPr lang="en-US" altLang="ja-JP" sz="2800" b="1" dirty="0" smtClean="0">
              <a:solidFill>
                <a:srgbClr val="002060"/>
              </a:solidFill>
              <a:effectLst>
                <a:glow rad="228600">
                  <a:srgbClr val="FFFFFF"/>
                </a:glow>
                <a:outerShdw blurRad="1270000" dist="2540000" dir="21540000" sx="200000" sy="200000" algn="ctr" rotWithShape="0">
                  <a:srgbClr val="000000">
                    <a:alpha val="0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b="1" dirty="0" smtClean="0">
                <a:solidFill>
                  <a:srgbClr val="002060"/>
                </a:solidFill>
                <a:effectLst>
                  <a:glow rad="228600">
                    <a:srgbClr val="FFFFFF"/>
                  </a:glow>
                  <a:outerShdw blurRad="1270000" dist="2540000" dir="21540000" sx="200000" sy="200000" algn="ctr" rotWithShape="0">
                    <a:srgbClr val="000000">
                      <a:alpha val="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～フレイル予防について～</a:t>
            </a:r>
            <a:endParaRPr lang="en-US" altLang="ja-JP" sz="1400" b="1" dirty="0" smtClean="0">
              <a:solidFill>
                <a:srgbClr val="002060"/>
              </a:solidFill>
              <a:effectLst>
                <a:glow rad="228600">
                  <a:srgbClr val="FFFFFF"/>
                </a:glow>
                <a:outerShdw blurRad="1270000" dist="2540000" dir="21540000" sx="200000" sy="200000" algn="ctr" rotWithShape="0">
                  <a:srgbClr val="000000">
                    <a:alpha val="0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b="1" dirty="0">
              <a:solidFill>
                <a:srgbClr val="002060"/>
              </a:solidFill>
              <a:effectLst>
                <a:glow rad="228600">
                  <a:srgbClr val="FFFFFF"/>
                </a:glow>
                <a:outerShdw blurRad="1270000" dist="2540000" dir="21540000" sx="200000" sy="200000" algn="ctr" rotWithShape="0">
                  <a:srgbClr val="000000">
                    <a:alpha val="0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2" name="テキスト ボックス 71"/>
          <p:cNvSpPr txBox="1"/>
          <p:nvPr/>
        </p:nvSpPr>
        <p:spPr bwMode="auto">
          <a:xfrm>
            <a:off x="1529408" y="1278696"/>
            <a:ext cx="5328592" cy="461665"/>
          </a:xfrm>
          <a:prstGeom prst="rect">
            <a:avLst/>
          </a:prstGeom>
          <a:noFill/>
          <a:effectLst>
            <a:outerShdw blurRad="50800" dist="38100" dir="2700000" sx="1000" sy="1000" algn="tl" rotWithShape="0">
              <a:prstClr val="black">
                <a:alpha val="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b="1" dirty="0" smtClean="0">
                <a:effectLst>
                  <a:glow rad="63500">
                    <a:srgbClr val="FFFFFF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2019</a:t>
            </a:r>
            <a:r>
              <a:rPr lang="ja-JP" altLang="en-US" sz="1400" b="1" dirty="0" smtClean="0">
                <a:effectLst>
                  <a:glow rad="63500">
                    <a:srgbClr val="FFFFFF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2400" b="1" dirty="0">
                <a:effectLst>
                  <a:glow rad="63500">
                    <a:srgbClr val="FFFFFF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r>
              <a:rPr lang="ja-JP" altLang="en-US" sz="1400" b="1" dirty="0" smtClean="0">
                <a:effectLst>
                  <a:glow rad="63500">
                    <a:srgbClr val="FFFFFF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2400" b="1" dirty="0" smtClean="0">
                <a:solidFill>
                  <a:prstClr val="black"/>
                </a:solidFill>
                <a:effectLst>
                  <a:glow rad="63500">
                    <a:srgbClr val="FFFFFF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1400" b="1" dirty="0" smtClean="0">
                <a:effectLst>
                  <a:glow rad="63500">
                    <a:srgbClr val="FFFFFF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r>
              <a:rPr lang="ja-JP" altLang="en-US" sz="2400" b="1" dirty="0" smtClean="0">
                <a:effectLst>
                  <a:glow rad="63500">
                    <a:srgbClr val="FFFFFF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（木）</a:t>
            </a:r>
            <a:r>
              <a:rPr lang="ja-JP" altLang="en-US" sz="1100" b="1" dirty="0">
                <a:effectLst>
                  <a:glow rad="63500">
                    <a:srgbClr val="FFFFFF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b="1" dirty="0" smtClean="0">
                <a:effectLst>
                  <a:glow rad="63500">
                    <a:srgbClr val="FFFFFF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19:00</a:t>
            </a:r>
            <a:r>
              <a:rPr lang="ja-JP" altLang="en-US" b="1" dirty="0" smtClean="0">
                <a:effectLst>
                  <a:glow rad="63500">
                    <a:srgbClr val="FFFFFF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1200" b="1" dirty="0">
                <a:effectLst>
                  <a:glow rad="63500">
                    <a:srgbClr val="FFFFFF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ja-JP" altLang="en-US" b="1" dirty="0">
                <a:effectLst>
                  <a:glow rad="63500">
                    <a:srgbClr val="FFFFFF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b="1" dirty="0" smtClean="0">
                <a:effectLst>
                  <a:glow rad="63500">
                    <a:srgbClr val="FFFFFF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20:45</a:t>
            </a:r>
            <a:endParaRPr lang="ja-JP" altLang="en-US" sz="1400" b="1" dirty="0">
              <a:effectLst>
                <a:glow rad="63500">
                  <a:srgbClr val="FFFFFF"/>
                </a:glo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-271478" y="4030801"/>
            <a:ext cx="78662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b="1" dirty="0" smtClean="0">
                <a:solidFill>
                  <a:srgbClr val="0000C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「地域に頼りにされる薬局を目指して」</a:t>
            </a:r>
            <a:r>
              <a:rPr lang="ja-JP" altLang="en-US" sz="1600" b="1" dirty="0" smtClean="0">
                <a:solidFill>
                  <a:srgbClr val="0000C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～心身の健康づくり応援団～</a:t>
            </a:r>
            <a:endParaRPr lang="en-US" altLang="ja-JP" sz="1600" b="1" dirty="0" smtClean="0">
              <a:solidFill>
                <a:srgbClr val="0000C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 bwMode="auto">
          <a:xfrm>
            <a:off x="1522313" y="1805170"/>
            <a:ext cx="5328592" cy="584775"/>
          </a:xfrm>
          <a:prstGeom prst="rect">
            <a:avLst/>
          </a:prstGeom>
          <a:noFill/>
          <a:effectLst>
            <a:outerShdw blurRad="50800" dist="38100" dir="2700000" sx="1000" sy="1000" algn="tl" rotWithShape="0">
              <a:prstClr val="black">
                <a:alpha val="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 smtClean="0">
                <a:effectLst>
                  <a:glow rad="63500">
                    <a:srgbClr val="FFFFFF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AOSSA</a:t>
            </a:r>
            <a:r>
              <a:rPr lang="ja-JP" altLang="en-US" sz="1600" b="1" dirty="0" smtClean="0">
                <a:effectLst>
                  <a:glow rad="63500">
                    <a:srgbClr val="FFFFFF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600" b="1" dirty="0">
                <a:effectLst>
                  <a:glow rad="63500">
                    <a:srgbClr val="FFFFFF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lang="ja-JP" altLang="en-US" sz="1600" b="1" dirty="0" smtClean="0">
                <a:effectLst>
                  <a:glow rad="63500">
                    <a:srgbClr val="FFFFFF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Ｆ　福井県県民ホール</a:t>
            </a:r>
            <a:endParaRPr lang="en-US" altLang="ja-JP" sz="1600" b="1" dirty="0" smtClean="0">
              <a:effectLst>
                <a:glow rad="63500">
                  <a:srgbClr val="FFFFFF"/>
                </a:glo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b="1" dirty="0" smtClean="0">
                <a:effectLst>
                  <a:glow rad="63500">
                    <a:srgbClr val="FFFFFF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福井市手寄</a:t>
            </a:r>
            <a:r>
              <a:rPr lang="en-US" altLang="ja-JP" sz="1200" b="1" dirty="0" smtClean="0">
                <a:effectLst>
                  <a:glow rad="63500">
                    <a:srgbClr val="FFFFFF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200" b="1" dirty="0" smtClean="0">
                <a:effectLst>
                  <a:glow rad="63500">
                    <a:srgbClr val="FFFFFF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丁目</a:t>
            </a:r>
            <a:r>
              <a:rPr lang="en-US" altLang="ja-JP" sz="1200" b="1" dirty="0" smtClean="0">
                <a:effectLst>
                  <a:glow rad="63500">
                    <a:srgbClr val="FFFFFF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ja-JP" altLang="en-US" sz="1200" b="1" dirty="0" smtClean="0">
                <a:effectLst>
                  <a:glow rad="63500">
                    <a:srgbClr val="FFFFFF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番</a:t>
            </a:r>
            <a:r>
              <a:rPr lang="en-US" altLang="ja-JP" sz="1200" b="1" dirty="0" smtClean="0">
                <a:effectLst>
                  <a:glow rad="63500">
                    <a:srgbClr val="FFFFFF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200" b="1" dirty="0" smtClean="0">
                <a:effectLst>
                  <a:glow rad="63500">
                    <a:srgbClr val="FFFFFF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号　</a:t>
            </a:r>
            <a:r>
              <a:rPr lang="en-US" altLang="ja-JP" sz="1200" b="1" dirty="0" smtClean="0">
                <a:effectLst>
                  <a:glow rad="63500">
                    <a:srgbClr val="FFFFFF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0776‐87-0003</a:t>
            </a:r>
            <a:r>
              <a:rPr lang="ja-JP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1600" b="1" dirty="0" smtClean="0">
                <a:effectLst>
                  <a:glow rad="63500">
                    <a:srgbClr val="FFFFFF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ja-JP" altLang="en-US" sz="1600" b="1" dirty="0">
              <a:effectLst>
                <a:glow rad="63500">
                  <a:srgbClr val="FFFFFF"/>
                </a:glo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1" name="テキスト ボックス 33"/>
          <p:cNvSpPr txBox="1">
            <a:spLocks noChangeArrowheads="1"/>
          </p:cNvSpPr>
          <p:nvPr/>
        </p:nvSpPr>
        <p:spPr bwMode="auto">
          <a:xfrm>
            <a:off x="335621" y="6190175"/>
            <a:ext cx="7092525" cy="1205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7272" tIns="43637" rIns="87272" bIns="43637">
            <a:spAutoFit/>
          </a:bodyPr>
          <a:lstStyle/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ja-JP" altLang="ja-JP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 panose="020F0600000000000000" pitchFamily="50" charset="-128"/>
              </a:rPr>
              <a:t>※受講料</a:t>
            </a:r>
            <a:r>
              <a:rPr lang="ja-JP" altLang="ja-JP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 panose="020F0600000000000000" pitchFamily="50" charset="-128"/>
              </a:rPr>
              <a:t>：県薬・病薬会員 無料、非会員 </a:t>
            </a:r>
            <a:r>
              <a:rPr lang="en-US" altLang="ja-JP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 panose="020F0600000000000000" pitchFamily="50" charset="-128"/>
              </a:rPr>
              <a:t>5,000</a:t>
            </a:r>
            <a:r>
              <a:rPr lang="ja-JP" altLang="ja-JP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 panose="020F0600000000000000" pitchFamily="50" charset="-128"/>
              </a:rPr>
              <a:t>円</a:t>
            </a:r>
          </a:p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ja-JP" altLang="ja-JP" sz="1400" kern="100" dirty="0" smtClean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※研修シール</a:t>
            </a:r>
            <a:r>
              <a:rPr lang="ja-JP" altLang="en-US" sz="1400" kern="100" dirty="0" smtClean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400" kern="100" dirty="0" smtClean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日本</a:t>
            </a:r>
            <a:r>
              <a:rPr lang="ja-JP" altLang="ja-JP" sz="14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薬剤師研修センター生涯研修制度</a:t>
            </a:r>
            <a:r>
              <a:rPr lang="ja-JP" altLang="ja-JP" sz="1400" kern="100" dirty="0" smtClean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：</a:t>
            </a:r>
            <a:r>
              <a:rPr lang="ja-JP" altLang="en-US" sz="1400" kern="100" dirty="0" smtClean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１</a:t>
            </a:r>
            <a:r>
              <a:rPr lang="ja-JP" altLang="ja-JP" sz="1400" kern="100" dirty="0" smtClean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単位 </a:t>
            </a:r>
            <a:r>
              <a:rPr lang="ja-JP" altLang="ja-JP" sz="14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申請</a:t>
            </a:r>
            <a:r>
              <a:rPr lang="ja-JP" altLang="ja-JP" sz="1400" kern="100" dirty="0" smtClean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予定</a:t>
            </a:r>
            <a:endParaRPr lang="en-US" altLang="ja-JP" sz="1400" kern="100" dirty="0" smtClean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ja-JP" altLang="en-US" sz="14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　</a:t>
            </a:r>
            <a:r>
              <a:rPr lang="ja-JP" altLang="ja-JP" sz="1400" kern="100" dirty="0" smtClean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日病</a:t>
            </a:r>
            <a:r>
              <a:rPr lang="ja-JP" altLang="ja-JP" sz="14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薬病院薬学認定薬剤師</a:t>
            </a:r>
            <a:r>
              <a:rPr lang="ja-JP" altLang="ja-JP" sz="1400" kern="100" dirty="0" smtClean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制度</a:t>
            </a:r>
            <a:r>
              <a:rPr lang="ja-JP" altLang="en-US" sz="1400" kern="100" dirty="0" smtClean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sz="14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0.5</a:t>
            </a:r>
            <a:r>
              <a:rPr lang="ja-JP" altLang="ja-JP" sz="1400" kern="100" dirty="0" smtClean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単位</a:t>
            </a:r>
            <a:r>
              <a:rPr lang="ja-JP" altLang="ja-JP" sz="14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（領域 </a:t>
            </a:r>
            <a:r>
              <a:rPr lang="en-US" altLang="ja-JP" sz="1400" kern="100" dirty="0" smtClean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Ⅴ</a:t>
            </a:r>
            <a:r>
              <a:rPr lang="en-US" altLang="ja-JP" sz="1400" kern="100" dirty="0" smtClean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-2</a:t>
            </a:r>
            <a:r>
              <a:rPr lang="ja-JP" altLang="ja-JP" sz="1400" kern="100" dirty="0" smtClean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）</a:t>
            </a:r>
            <a:r>
              <a:rPr lang="ja-JP" altLang="ja-JP" sz="14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申請中</a:t>
            </a:r>
            <a:endParaRPr lang="ja-JP" altLang="ja-JP" sz="12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133350" algn="ctr">
              <a:lnSpc>
                <a:spcPct val="110000"/>
              </a:lnSpc>
              <a:spcAft>
                <a:spcPts val="0"/>
              </a:spcAft>
            </a:pPr>
            <a:r>
              <a:rPr lang="ja-JP" altLang="ja-JP" sz="12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共催　一般社団法人 福井県薬剤師会</a:t>
            </a:r>
            <a:r>
              <a:rPr lang="ja-JP" altLang="ja-JP" sz="1200" kern="100" dirty="0">
                <a:latin typeface="Century" panose="02040604050505020304" pitchFamily="18" charset="0"/>
                <a:ea typeface="ＭＳ 明朝" panose="02020609040205080304" pitchFamily="17" charset="-128"/>
                <a:cs typeface="ＭＳ 明朝" panose="02020609040205080304" pitchFamily="17" charset="-128"/>
              </a:rPr>
              <a:t>／</a:t>
            </a:r>
            <a:r>
              <a:rPr lang="ja-JP" altLang="ja-JP" sz="12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福井県病院薬剤師会</a:t>
            </a:r>
            <a:r>
              <a:rPr lang="ja-JP" altLang="ja-JP" sz="12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ＭＳ 明朝" panose="02020609040205080304" pitchFamily="17" charset="-128"/>
              </a:rPr>
              <a:t>／</a:t>
            </a:r>
            <a:r>
              <a:rPr lang="ja-JP" altLang="en-US" sz="1200" kern="100" dirty="0" smtClean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大塚</a:t>
            </a:r>
            <a:r>
              <a:rPr lang="ja-JP" altLang="en-US" sz="12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製薬</a:t>
            </a:r>
            <a:r>
              <a:rPr lang="ja-JP" altLang="ja-JP" sz="1200" kern="100" dirty="0" smtClean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株式会社</a:t>
            </a:r>
            <a:endParaRPr lang="en-US" altLang="ja-JP" sz="1200" kern="100" dirty="0" smtClean="0">
              <a:latin typeface="Century" panose="02040604050505020304" pitchFamily="18" charset="0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marL="133350" algn="ctr">
              <a:lnSpc>
                <a:spcPct val="110000"/>
              </a:lnSpc>
              <a:spcAft>
                <a:spcPts val="0"/>
              </a:spcAft>
            </a:pPr>
            <a:r>
              <a:rPr lang="ja-JP" altLang="en-US" sz="12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200" kern="100" dirty="0" smtClean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　　　　　　　　　　　　　　　　　　　　　　　　　　　　</a:t>
            </a:r>
            <a:r>
              <a:rPr lang="ja-JP" altLang="en-US" sz="1000" kern="100" dirty="0" smtClean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ﾆｭｰﾄﾗｼｭｰﾃｨｶﾙｽﾞ事業部</a:t>
            </a:r>
            <a:endParaRPr lang="ja-JP" altLang="ja-JP" sz="10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75" name="テキスト ボックス 33"/>
          <p:cNvSpPr txBox="1">
            <a:spLocks noChangeArrowheads="1"/>
          </p:cNvSpPr>
          <p:nvPr/>
        </p:nvSpPr>
        <p:spPr bwMode="auto">
          <a:xfrm>
            <a:off x="-240591" y="7553170"/>
            <a:ext cx="7708643" cy="395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7272" tIns="43637" rIns="87272" bIns="43637">
            <a:spAutoFit/>
          </a:bodyPr>
          <a:lstStyle/>
          <a:p>
            <a:pPr algn="ctr" defTabSz="436563"/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endParaRPr lang="ja-JP" altLang="en-US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6" name="テキスト ボックス 33"/>
          <p:cNvSpPr txBox="1">
            <a:spLocks noChangeArrowheads="1"/>
          </p:cNvSpPr>
          <p:nvPr/>
        </p:nvSpPr>
        <p:spPr bwMode="auto">
          <a:xfrm>
            <a:off x="246911" y="4424454"/>
            <a:ext cx="6920058" cy="395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7272" tIns="43637" rIns="87272" bIns="43637">
            <a:spAutoFit/>
          </a:bodyPr>
          <a:lstStyle/>
          <a:p>
            <a:pPr defTabSz="436563"/>
            <a:r>
              <a:rPr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講演</a:t>
            </a:r>
            <a:r>
              <a:rPr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山内　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辰朗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先生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（株式会社谷屋山内薬行）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7" name="テキスト ボックス 33"/>
          <p:cNvSpPr txBox="1">
            <a:spLocks noChangeArrowheads="1"/>
          </p:cNvSpPr>
          <p:nvPr/>
        </p:nvSpPr>
        <p:spPr bwMode="auto">
          <a:xfrm>
            <a:off x="287113" y="2450277"/>
            <a:ext cx="6920058" cy="303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7272" tIns="43637" rIns="87272" bIns="43637">
            <a:spAutoFit/>
          </a:bodyPr>
          <a:lstStyle/>
          <a:p>
            <a:pPr defTabSz="436563"/>
            <a:r>
              <a:rPr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情報提供</a:t>
            </a:r>
            <a:r>
              <a:rPr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エクオール、乳酸菌</a:t>
            </a:r>
            <a:r>
              <a:rPr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B240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について　大塚製薬学術担当　磯村信行</a:t>
            </a: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69712"/>
              </p:ext>
            </p:extLst>
          </p:nvPr>
        </p:nvGraphicFramePr>
        <p:xfrm>
          <a:off x="233081" y="8005490"/>
          <a:ext cx="7046262" cy="851640"/>
        </p:xfrm>
        <a:graphic>
          <a:graphicData uri="http://schemas.openxmlformats.org/drawingml/2006/table">
            <a:tbl>
              <a:tblPr firstRow="1" firstCol="1" bandRow="1"/>
              <a:tblGrid>
                <a:gridCol w="658102"/>
                <a:gridCol w="1527867"/>
                <a:gridCol w="1150830"/>
                <a:gridCol w="1628004"/>
                <a:gridCol w="701726"/>
                <a:gridCol w="1379733"/>
              </a:tblGrid>
              <a:tr h="2838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  <a:cs typeface="Times New Roman" panose="02020603050405020304" pitchFamily="18" charset="0"/>
                        </a:rPr>
                        <a:t>施設名</a:t>
                      </a:r>
                      <a:endParaRPr lang="ja-JP" sz="1050" kern="100" dirty="0">
                        <a:effectLst/>
                        <a:latin typeface="HG丸ｺﾞｼｯｸM-PRO" pitchFamily="50" charset="-128"/>
                        <a:ea typeface="HG丸ｺﾞｼｯｸM-PRO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050" kern="100" dirty="0">
                        <a:effectLst/>
                        <a:latin typeface="HG丸ｺﾞｼｯｸM-PRO" pitchFamily="50" charset="-128"/>
                        <a:ea typeface="HG丸ｺﾞｼｯｸM-PRO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50" kern="100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  <a:cs typeface="Times New Roman" panose="02020603050405020304" pitchFamily="18" charset="0"/>
                        </a:rPr>
                        <a:t>TEL</a:t>
                      </a:r>
                      <a:endParaRPr lang="ja-JP" sz="1050" kern="100" dirty="0">
                        <a:effectLst/>
                        <a:latin typeface="HG丸ｺﾞｼｯｸM-PRO" pitchFamily="50" charset="-128"/>
                        <a:ea typeface="HG丸ｺﾞｼｯｸM-PRO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effectLst/>
                        <a:latin typeface="HG丸ｺﾞｼｯｸM-PRO" pitchFamily="50" charset="-128"/>
                        <a:ea typeface="HG丸ｺﾞｼｯｸM-PRO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effectLst/>
                        <a:latin typeface="HG丸ｺﾞｼｯｸM-PRO" pitchFamily="50" charset="-128"/>
                        <a:ea typeface="HG丸ｺﾞｼｯｸM-PRO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effectLst/>
                        <a:latin typeface="HG丸ｺﾞｼｯｸM-PRO" pitchFamily="50" charset="-128"/>
                        <a:ea typeface="HG丸ｺﾞｼｯｸM-PRO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8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  <a:cs typeface="Times New Roman" panose="02020603050405020304" pitchFamily="18" charset="0"/>
                        </a:rPr>
                        <a:t>氏　名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 dirty="0">
                        <a:effectLst/>
                        <a:latin typeface="HG丸ｺﾞｼｯｸM-PRO" pitchFamily="50" charset="-128"/>
                        <a:ea typeface="HG丸ｺﾞｼｯｸM-PRO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  <a:cs typeface="Times New Roman" panose="02020603050405020304" pitchFamily="18" charset="0"/>
                        </a:rPr>
                        <a:t>薬剤師免許番号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 dirty="0">
                        <a:effectLst/>
                        <a:latin typeface="HG丸ｺﾞｼｯｸM-PRO" pitchFamily="50" charset="-128"/>
                        <a:ea typeface="HG丸ｺﾞｼｯｸM-PRO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  <a:cs typeface="Times New Roman" panose="02020603050405020304" pitchFamily="18" charset="0"/>
                        </a:rPr>
                        <a:t>会員区分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  <a:cs typeface="Times New Roman" panose="02020603050405020304" pitchFamily="18" charset="0"/>
                        </a:rPr>
                        <a:t>県薬・病</a:t>
                      </a:r>
                      <a:r>
                        <a:rPr lang="ja-JP" sz="1050" kern="100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  <a:cs typeface="Times New Roman" panose="02020603050405020304" pitchFamily="18" charset="0"/>
                        </a:rPr>
                        <a:t>薬</a:t>
                      </a:r>
                      <a:r>
                        <a:rPr lang="ja-JP" altLang="en-US" sz="1050" kern="100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  <a:cs typeface="Times New Roman" panose="02020603050405020304" pitchFamily="18" charset="0"/>
                        </a:rPr>
                        <a:t>・</a:t>
                      </a:r>
                      <a:r>
                        <a:rPr lang="ja-JP" sz="1050" kern="100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  <a:cs typeface="Times New Roman" panose="02020603050405020304" pitchFamily="18" charset="0"/>
                        </a:rPr>
                        <a:t>非会員</a:t>
                      </a:r>
                      <a:endParaRPr lang="ja-JP" sz="1050" kern="100" dirty="0">
                        <a:effectLst/>
                        <a:latin typeface="HG丸ｺﾞｼｯｸM-PRO" pitchFamily="50" charset="-128"/>
                        <a:ea typeface="HG丸ｺﾞｼｯｸM-PRO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8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  <a:cs typeface="Times New Roman" panose="02020603050405020304" pitchFamily="18" charset="0"/>
                        </a:rPr>
                        <a:t>氏　名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 dirty="0">
                        <a:effectLst/>
                        <a:latin typeface="HG丸ｺﾞｼｯｸM-PRO" pitchFamily="50" charset="-128"/>
                        <a:ea typeface="HG丸ｺﾞｼｯｸM-PRO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  <a:cs typeface="Times New Roman" panose="02020603050405020304" pitchFamily="18" charset="0"/>
                        </a:rPr>
                        <a:t>薬剤師免許番号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 dirty="0">
                        <a:effectLst/>
                        <a:latin typeface="HG丸ｺﾞｼｯｸM-PRO" pitchFamily="50" charset="-128"/>
                        <a:ea typeface="HG丸ｺﾞｼｯｸM-PRO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  <a:cs typeface="Times New Roman" panose="02020603050405020304" pitchFamily="18" charset="0"/>
                        </a:rPr>
                        <a:t>会員区分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  <a:cs typeface="Times New Roman" panose="02020603050405020304" pitchFamily="18" charset="0"/>
                        </a:rPr>
                        <a:t>県薬・病</a:t>
                      </a:r>
                      <a:r>
                        <a:rPr lang="ja-JP" sz="1050" kern="100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  <a:cs typeface="Times New Roman" panose="02020603050405020304" pitchFamily="18" charset="0"/>
                        </a:rPr>
                        <a:t>薬</a:t>
                      </a:r>
                      <a:r>
                        <a:rPr lang="ja-JP" altLang="en-US" sz="1050" kern="100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  <a:cs typeface="Times New Roman" panose="02020603050405020304" pitchFamily="18" charset="0"/>
                        </a:rPr>
                        <a:t>・</a:t>
                      </a:r>
                      <a:r>
                        <a:rPr lang="ja-JP" sz="1050" kern="100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  <a:cs typeface="Times New Roman" panose="02020603050405020304" pitchFamily="18" charset="0"/>
                        </a:rPr>
                        <a:t>非会員</a:t>
                      </a:r>
                      <a:endParaRPr lang="ja-JP" sz="1050" kern="100" dirty="0">
                        <a:effectLst/>
                        <a:latin typeface="HG丸ｺﾞｼｯｸM-PRO" pitchFamily="50" charset="-128"/>
                        <a:ea typeface="HG丸ｺﾞｼｯｸM-PRO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233082" y="7200584"/>
            <a:ext cx="7064189" cy="829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524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indent="0" algn="ctr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ja-JP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------------------------  </a:t>
            </a:r>
            <a:r>
              <a:rPr kumimoji="0" lang="ja-JP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切り取らずにこのままご返信ください</a:t>
            </a:r>
            <a:r>
              <a: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。  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-------------------------</a:t>
            </a:r>
            <a:endParaRPr kumimoji="0" lang="en-US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R="0" lvl="0" indent="0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返信先：薬事情報センター（</a:t>
            </a:r>
            <a:r>
              <a:rPr kumimoji="0" lang="en-US" altLang="ja-JP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FAX</a:t>
            </a:r>
            <a:r>
              <a:rPr kumimoji="0" lang="ja-JP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：</a:t>
            </a:r>
            <a:r>
              <a:rPr kumimoji="0" lang="en-US" altLang="ja-JP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0776-61-6561</a:t>
            </a:r>
            <a:r>
              <a:rPr kumimoji="0" lang="ja-JP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）　　　　　　　　　</a:t>
            </a:r>
            <a:r>
              <a:rPr kumimoji="0" lang="ja-JP" altLang="en-US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期限：</a:t>
            </a:r>
            <a:r>
              <a:rPr kumimoji="0" lang="en-US" altLang="ja-JP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8</a:t>
            </a:r>
            <a:r>
              <a:rPr kumimoji="0" lang="ja-JP" altLang="en-US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月</a:t>
            </a:r>
            <a:r>
              <a:rPr kumimoji="0" lang="en-US" altLang="ja-JP" sz="1200" b="1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14</a:t>
            </a:r>
            <a:r>
              <a:rPr kumimoji="0" lang="ja-JP" altLang="en-US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日（水）</a:t>
            </a:r>
            <a:endParaRPr kumimoji="0" lang="ja-JP" altLang="en-US" sz="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R="0" lvl="0" indent="0" algn="ctr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「参加申込書」</a:t>
            </a:r>
            <a:endParaRPr kumimoji="0" lang="ja-JP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4" name="角丸四角形 53"/>
          <p:cNvSpPr>
            <a:spLocks/>
          </p:cNvSpPr>
          <p:nvPr/>
        </p:nvSpPr>
        <p:spPr>
          <a:xfrm>
            <a:off x="198783" y="8898586"/>
            <a:ext cx="7142921" cy="1527365"/>
          </a:xfrm>
          <a:prstGeom prst="roundRect">
            <a:avLst>
              <a:gd name="adj" fmla="val 8769"/>
            </a:avLst>
          </a:prstGeom>
          <a:noFill/>
          <a:ln w="25400" cap="flat" cmpd="dbl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entury"/>
              <a:ea typeface="ＭＳ 明朝" panose="02020609040205080304" pitchFamily="17" charset="-128"/>
              <a:cs typeface="+mn-cs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251792" y="8874849"/>
            <a:ext cx="7076660" cy="1585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88" algn="just">
              <a:spcAft>
                <a:spcPts val="0"/>
              </a:spcAft>
            </a:pPr>
            <a:r>
              <a:rPr lang="ja-JP" altLang="ja-JP" sz="1300" b="1" kern="100" dirty="0">
                <a:latin typeface="HG丸ｺﾞｼｯｸM-PRO" pitchFamily="50" charset="-128"/>
                <a:ea typeface="HG丸ｺﾞｼｯｸM-PRO" pitchFamily="50" charset="-128"/>
                <a:cs typeface="Times New Roman" panose="02020603050405020304" pitchFamily="18" charset="0"/>
              </a:rPr>
              <a:t>＜重要なお知らせ＞</a:t>
            </a:r>
            <a:endParaRPr lang="ja-JP" altLang="ja-JP" sz="1050" kern="100" dirty="0">
              <a:latin typeface="HG丸ｺﾞｼｯｸM-PRO" pitchFamily="50" charset="-128"/>
              <a:ea typeface="HG丸ｺﾞｼｯｸM-PRO" pitchFamily="50" charset="-128"/>
              <a:cs typeface="Times New Roman" panose="02020603050405020304" pitchFamily="18" charset="0"/>
            </a:endParaRPr>
          </a:p>
          <a:p>
            <a:pPr marL="1588" algn="just">
              <a:spcAft>
                <a:spcPts val="0"/>
              </a:spcAft>
            </a:pPr>
            <a:r>
              <a:rPr lang="ja-JP" altLang="ja-JP" sz="1200" kern="100" dirty="0">
                <a:latin typeface="HG丸ｺﾞｼｯｸM-PRO" pitchFamily="50" charset="-128"/>
                <a:ea typeface="HG丸ｺﾞｼｯｸM-PRO" pitchFamily="50" charset="-128"/>
                <a:cs typeface="Times New Roman" panose="02020603050405020304" pitchFamily="18" charset="0"/>
              </a:rPr>
              <a:t>　日本薬剤師研修センター生涯研修</a:t>
            </a:r>
            <a:r>
              <a:rPr lang="ja-JP" altLang="ja-JP" sz="1200" kern="100" dirty="0" smtClean="0">
                <a:latin typeface="HG丸ｺﾞｼｯｸM-PRO" pitchFamily="50" charset="-128"/>
                <a:ea typeface="HG丸ｺﾞｼｯｸM-PRO" pitchFamily="50" charset="-128"/>
                <a:cs typeface="Times New Roman" panose="02020603050405020304" pitchFamily="18" charset="0"/>
              </a:rPr>
              <a:t>制度における</a:t>
            </a:r>
            <a:r>
              <a:rPr lang="ja-JP" altLang="ja-JP" sz="1200" u="sng" kern="100" dirty="0" smtClean="0">
                <a:latin typeface="HG丸ｺﾞｼｯｸM-PRO" pitchFamily="50" charset="-128"/>
                <a:ea typeface="HG丸ｺﾞｼｯｸM-PRO" pitchFamily="50" charset="-128"/>
                <a:cs typeface="Times New Roman" panose="02020603050405020304" pitchFamily="18" charset="0"/>
              </a:rPr>
              <a:t>「</a:t>
            </a:r>
            <a:r>
              <a:rPr lang="ja-JP" altLang="ja-JP" sz="1200" u="sng" kern="100" dirty="0">
                <a:latin typeface="HG丸ｺﾞｼｯｸM-PRO" pitchFamily="50" charset="-128"/>
                <a:ea typeface="HG丸ｺﾞｼｯｸM-PRO" pitchFamily="50" charset="-128"/>
                <a:cs typeface="Times New Roman" panose="02020603050405020304" pitchFamily="18" charset="0"/>
              </a:rPr>
              <a:t>研修シールの交付を希望する場合」</a:t>
            </a:r>
            <a:r>
              <a:rPr lang="ja-JP" altLang="ja-JP" sz="1200" kern="100" dirty="0">
                <a:latin typeface="HG丸ｺﾞｼｯｸM-PRO" pitchFamily="50" charset="-128"/>
                <a:ea typeface="HG丸ｺﾞｼｯｸM-PRO" pitchFamily="50" charset="-128"/>
                <a:cs typeface="Times New Roman" panose="02020603050405020304" pitchFamily="18" charset="0"/>
              </a:rPr>
              <a:t>は、</a:t>
            </a:r>
            <a:endParaRPr lang="ja-JP" altLang="ja-JP" sz="1050" kern="100" dirty="0">
              <a:latin typeface="HG丸ｺﾞｼｯｸM-PRO" pitchFamily="50" charset="-128"/>
              <a:ea typeface="HG丸ｺﾞｼｯｸM-PRO" pitchFamily="50" charset="-128"/>
              <a:cs typeface="Times New Roman" panose="02020603050405020304" pitchFamily="18" charset="0"/>
            </a:endParaRPr>
          </a:p>
          <a:p>
            <a:pPr marL="1588" algn="just">
              <a:spcAft>
                <a:spcPts val="0"/>
              </a:spcAft>
            </a:pPr>
            <a:r>
              <a:rPr lang="ja-JP" altLang="ja-JP" sz="1200" u="sng" kern="100" dirty="0">
                <a:latin typeface="HG丸ｺﾞｼｯｸM-PRO" pitchFamily="50" charset="-128"/>
                <a:ea typeface="HG丸ｺﾞｼｯｸM-PRO" pitchFamily="50" charset="-128"/>
                <a:cs typeface="Times New Roman" panose="02020603050405020304" pitchFamily="18" charset="0"/>
              </a:rPr>
              <a:t>必ず「薬剤師免許番号」をご記入</a:t>
            </a:r>
            <a:r>
              <a:rPr lang="ja-JP" altLang="ja-JP" sz="1200" kern="100" dirty="0">
                <a:latin typeface="HG丸ｺﾞｼｯｸM-PRO" pitchFamily="50" charset="-128"/>
                <a:ea typeface="HG丸ｺﾞｼｯｸM-PRO" pitchFamily="50" charset="-128"/>
                <a:cs typeface="Times New Roman" panose="02020603050405020304" pitchFamily="18" charset="0"/>
              </a:rPr>
              <a:t>ください。</a:t>
            </a:r>
            <a:r>
              <a:rPr lang="ja-JP" altLang="ja-JP" sz="1200" u="sng" kern="100" dirty="0">
                <a:latin typeface="HG丸ｺﾞｼｯｸM-PRO" pitchFamily="50" charset="-128"/>
                <a:ea typeface="HG丸ｺﾞｼｯｸM-PRO" pitchFamily="50" charset="-128"/>
                <a:cs typeface="Times New Roman" panose="02020603050405020304" pitchFamily="18" charset="0"/>
              </a:rPr>
              <a:t>記載のない場合、</a:t>
            </a:r>
            <a:r>
              <a:rPr lang="ja-JP" altLang="ja-JP" sz="1200" b="1" u="dbl" kern="100" dirty="0">
                <a:latin typeface="HG丸ｺﾞｼｯｸM-PRO" pitchFamily="50" charset="-128"/>
                <a:ea typeface="HG丸ｺﾞｼｯｸM-PRO" pitchFamily="50" charset="-128"/>
                <a:cs typeface="Times New Roman" panose="02020603050405020304" pitchFamily="18" charset="0"/>
              </a:rPr>
              <a:t>期限までに</a:t>
            </a:r>
            <a:r>
              <a:rPr lang="en-US" altLang="ja-JP" sz="1200" u="sng" kern="100" dirty="0">
                <a:latin typeface="HG丸ｺﾞｼｯｸM-PRO" pitchFamily="50" charset="-128"/>
                <a:ea typeface="HG丸ｺﾞｼｯｸM-PRO" pitchFamily="50" charset="-128"/>
                <a:cs typeface="Times New Roman" panose="02020603050405020304" pitchFamily="18" charset="0"/>
              </a:rPr>
              <a:t>FAX</a:t>
            </a:r>
            <a:r>
              <a:rPr lang="ja-JP" altLang="ja-JP" sz="1200" u="sng" kern="100" dirty="0" err="1">
                <a:latin typeface="HG丸ｺﾞｼｯｸM-PRO" pitchFamily="50" charset="-128"/>
                <a:ea typeface="HG丸ｺﾞｼｯｸM-PRO" pitchFamily="50" charset="-128"/>
                <a:cs typeface="Times New Roman" panose="02020603050405020304" pitchFamily="18" charset="0"/>
              </a:rPr>
              <a:t>での</a:t>
            </a:r>
            <a:r>
              <a:rPr lang="ja-JP" altLang="ja-JP" sz="1200" u="sng" kern="100" dirty="0" smtClean="0">
                <a:latin typeface="HG丸ｺﾞｼｯｸM-PRO" pitchFamily="50" charset="-128"/>
                <a:ea typeface="HG丸ｺﾞｼｯｸM-PRO" pitchFamily="50" charset="-128"/>
                <a:cs typeface="Times New Roman" panose="02020603050405020304" pitchFamily="18" charset="0"/>
              </a:rPr>
              <a:t>事前参加</a:t>
            </a:r>
            <a:r>
              <a:rPr lang="ja-JP" altLang="ja-JP" sz="1200" u="sng" kern="100" dirty="0">
                <a:latin typeface="HG丸ｺﾞｼｯｸM-PRO" pitchFamily="50" charset="-128"/>
                <a:ea typeface="HG丸ｺﾞｼｯｸM-PRO" pitchFamily="50" charset="-128"/>
                <a:cs typeface="Times New Roman" panose="02020603050405020304" pitchFamily="18" charset="0"/>
              </a:rPr>
              <a:t>申し込みが確認できない場合は、研修シールをお渡しできません。</a:t>
            </a:r>
            <a:r>
              <a:rPr lang="ja-JP" altLang="ja-JP" sz="1200" kern="100" dirty="0">
                <a:latin typeface="HG丸ｺﾞｼｯｸM-PRO" pitchFamily="50" charset="-128"/>
                <a:ea typeface="HG丸ｺﾞｼｯｸM-PRO" pitchFamily="50" charset="-128"/>
                <a:cs typeface="Times New Roman" panose="02020603050405020304" pitchFamily="18" charset="0"/>
              </a:rPr>
              <a:t>ご注意ください。</a:t>
            </a:r>
            <a:endParaRPr lang="ja-JP" altLang="ja-JP" sz="1050" kern="100" dirty="0">
              <a:latin typeface="HG丸ｺﾞｼｯｸM-PRO" pitchFamily="50" charset="-128"/>
              <a:ea typeface="HG丸ｺﾞｼｯｸM-PRO" pitchFamily="50" charset="-128"/>
              <a:cs typeface="Times New Roman" panose="02020603050405020304" pitchFamily="18" charset="0"/>
            </a:endParaRPr>
          </a:p>
          <a:p>
            <a:pPr marL="1588" algn="just">
              <a:spcAft>
                <a:spcPts val="0"/>
              </a:spcAft>
            </a:pPr>
            <a:r>
              <a:rPr lang="ja-JP" altLang="ja-JP" sz="1200" kern="100" dirty="0">
                <a:latin typeface="HG丸ｺﾞｼｯｸM-PRO" pitchFamily="50" charset="-128"/>
                <a:ea typeface="HG丸ｺﾞｼｯｸM-PRO" pitchFamily="50" charset="-128"/>
                <a:cs typeface="Times New Roman" panose="02020603050405020304" pitchFamily="18" charset="0"/>
              </a:rPr>
              <a:t>　また、</a:t>
            </a:r>
            <a:r>
              <a:rPr lang="ja-JP" altLang="ja-JP" sz="1200" u="sng" kern="100" dirty="0">
                <a:latin typeface="HG丸ｺﾞｼｯｸM-PRO" pitchFamily="50" charset="-128"/>
                <a:ea typeface="HG丸ｺﾞｼｯｸM-PRO" pitchFamily="50" charset="-128"/>
                <a:cs typeface="Times New Roman" panose="02020603050405020304" pitchFamily="18" charset="0"/>
              </a:rPr>
              <a:t>研修会当日は、「事前に</a:t>
            </a:r>
            <a:r>
              <a:rPr lang="en-US" altLang="ja-JP" sz="1200" u="sng" kern="100" dirty="0">
                <a:latin typeface="HG丸ｺﾞｼｯｸM-PRO" pitchFamily="50" charset="-128"/>
                <a:ea typeface="HG丸ｺﾞｼｯｸM-PRO" pitchFamily="50" charset="-128"/>
                <a:cs typeface="Times New Roman" panose="02020603050405020304" pitchFamily="18" charset="0"/>
              </a:rPr>
              <a:t>FAX</a:t>
            </a:r>
            <a:r>
              <a:rPr lang="ja-JP" altLang="ja-JP" sz="1200" u="sng" kern="100" dirty="0">
                <a:latin typeface="HG丸ｺﾞｼｯｸM-PRO" pitchFamily="50" charset="-128"/>
                <a:ea typeface="HG丸ｺﾞｼｯｸM-PRO" pitchFamily="50" charset="-128"/>
                <a:cs typeface="Times New Roman" panose="02020603050405020304" pitchFamily="18" charset="0"/>
              </a:rPr>
              <a:t>した本紙」および「本人確認書類（運転免許書、</a:t>
            </a:r>
            <a:r>
              <a:rPr lang="ja-JP" altLang="ja-JP" sz="1200" u="sng" kern="100" dirty="0" smtClean="0">
                <a:latin typeface="HG丸ｺﾞｼｯｸM-PRO" pitchFamily="50" charset="-128"/>
                <a:ea typeface="HG丸ｺﾞｼｯｸM-PRO" pitchFamily="50" charset="-128"/>
                <a:cs typeface="Times New Roman" panose="02020603050405020304" pitchFamily="18" charset="0"/>
              </a:rPr>
              <a:t>保険証</a:t>
            </a:r>
            <a:r>
              <a:rPr lang="ja-JP" altLang="ja-JP" sz="1200" u="sng" kern="100" dirty="0">
                <a:latin typeface="HG丸ｺﾞｼｯｸM-PRO" pitchFamily="50" charset="-128"/>
                <a:ea typeface="HG丸ｺﾞｼｯｸM-PRO" pitchFamily="50" charset="-128"/>
                <a:cs typeface="Times New Roman" panose="02020603050405020304" pitchFamily="18" charset="0"/>
              </a:rPr>
              <a:t>等）」をご持参ください。</a:t>
            </a:r>
            <a:endParaRPr lang="ja-JP" altLang="ja-JP" sz="1050" kern="100" dirty="0">
              <a:latin typeface="HG丸ｺﾞｼｯｸM-PRO" pitchFamily="50" charset="-128"/>
              <a:ea typeface="HG丸ｺﾞｼｯｸM-PRO" pitchFamily="50" charset="-128"/>
              <a:cs typeface="Times New Roman" panose="02020603050405020304" pitchFamily="18" charset="0"/>
            </a:endParaRPr>
          </a:p>
          <a:p>
            <a:pPr marL="1588" algn="just">
              <a:spcAft>
                <a:spcPts val="0"/>
              </a:spcAft>
            </a:pPr>
            <a:r>
              <a:rPr lang="ja-JP" altLang="en-US" sz="1200" kern="100" dirty="0" smtClean="0">
                <a:latin typeface="HG丸ｺﾞｼｯｸM-PRO" pitchFamily="50" charset="-128"/>
                <a:ea typeface="HG丸ｺﾞｼｯｸM-PRO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200" kern="100" dirty="0" smtClean="0">
                <a:latin typeface="HG丸ｺﾞｼｯｸM-PRO" pitchFamily="50" charset="-128"/>
                <a:ea typeface="HG丸ｺﾞｼｯｸM-PRO" pitchFamily="50" charset="-128"/>
                <a:cs typeface="Times New Roman" panose="02020603050405020304" pitchFamily="18" charset="0"/>
              </a:rPr>
              <a:t>なお</a:t>
            </a:r>
            <a:r>
              <a:rPr lang="ja-JP" altLang="ja-JP" sz="1200" kern="100" dirty="0">
                <a:latin typeface="HG丸ｺﾞｼｯｸM-PRO" pitchFamily="50" charset="-128"/>
                <a:ea typeface="HG丸ｺﾞｼｯｸM-PRO" pitchFamily="50" charset="-128"/>
                <a:cs typeface="Times New Roman" panose="02020603050405020304" pitchFamily="18" charset="0"/>
              </a:rPr>
              <a:t>、個人情報（参加者氏名、薬剤師免許番号）は、研修会終了後、受講者名簿として</a:t>
            </a:r>
            <a:r>
              <a:rPr lang="ja-JP" altLang="ja-JP" sz="1200" kern="100" dirty="0" smtClean="0">
                <a:latin typeface="HG丸ｺﾞｼｯｸM-PRO" pitchFamily="50" charset="-128"/>
                <a:ea typeface="HG丸ｺﾞｼｯｸM-PRO" pitchFamily="50" charset="-128"/>
                <a:cs typeface="Times New Roman" panose="02020603050405020304" pitchFamily="18" charset="0"/>
              </a:rPr>
              <a:t>、日本</a:t>
            </a:r>
            <a:r>
              <a:rPr lang="ja-JP" altLang="ja-JP" sz="1200" kern="100" dirty="0">
                <a:latin typeface="HG丸ｺﾞｼｯｸM-PRO" pitchFamily="50" charset="-128"/>
                <a:ea typeface="HG丸ｺﾞｼｯｸM-PRO" pitchFamily="50" charset="-128"/>
                <a:cs typeface="Times New Roman" panose="02020603050405020304" pitchFamily="18" charset="0"/>
              </a:rPr>
              <a:t>薬剤師研修センターに報告します。予めご了承の上、お申し込みください。</a:t>
            </a:r>
            <a:endParaRPr lang="ja-JP" altLang="ja-JP" sz="1050" kern="100" dirty="0">
              <a:effectLst/>
              <a:latin typeface="HG丸ｺﾞｼｯｸM-PRO" pitchFamily="50" charset="-128"/>
              <a:ea typeface="HG丸ｺﾞｼｯｸM-PRO" pitchFamily="50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1000</TotalTime>
  <Words>152</Words>
  <Application>Microsoft Office PowerPoint</Application>
  <PresentationFormat>ユーザー設定</PresentationFormat>
  <Paragraphs>47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HGS平成角ｺﾞｼｯｸ体W9</vt:lpstr>
      <vt:lpstr>HG丸ｺﾞｼｯｸM-PRO</vt:lpstr>
      <vt:lpstr>ＭＳ Ｐゴシック</vt:lpstr>
      <vt:lpstr>ＭＳ 明朝</vt:lpstr>
      <vt:lpstr>メイリオ</vt:lpstr>
      <vt:lpstr>Arial</vt:lpstr>
      <vt:lpstr>Calibri</vt:lpstr>
      <vt:lpstr>Century</vt:lpstr>
      <vt:lpstr>Times New Roman</vt:lpstr>
      <vt:lpstr>Office テーマ</vt:lpstr>
      <vt:lpstr>PowerPoint プレゼンテーション</vt:lpstr>
    </vt:vector>
  </TitlesOfParts>
  <Company>株式会社シーピーユー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kuroda atsuko（黒田　安津子）</dc:creator>
  <cp:lastModifiedBy>Tamura, Masaki(田村　正樹)</cp:lastModifiedBy>
  <cp:revision>228</cp:revision>
  <cp:lastPrinted>2019-07-16T01:12:49Z</cp:lastPrinted>
  <dcterms:created xsi:type="dcterms:W3CDTF">2010-11-15T08:43:44Z</dcterms:created>
  <dcterms:modified xsi:type="dcterms:W3CDTF">2019-07-22T04:29:58Z</dcterms:modified>
</cp:coreProperties>
</file>