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1263" cy="10693400"/>
  <p:notesSz cx="6800850" cy="99314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60" autoAdjust="0"/>
  </p:normalViewPr>
  <p:slideViewPr>
    <p:cSldViewPr snapToGrid="0">
      <p:cViewPr>
        <p:scale>
          <a:sx n="100" d="100"/>
          <a:sy n="100" d="100"/>
        </p:scale>
        <p:origin x="796" y="176"/>
      </p:cViewPr>
      <p:guideLst>
        <p:guide orient="horz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90012" cy="90012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7511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 bwMode="auto">
          <a:xfrm>
            <a:off x="3851753" y="0"/>
            <a:ext cx="2947511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BEC1D6-2678-4E5A-9AEC-1AEB38E45CEF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2085975" y="746125"/>
            <a:ext cx="2630488" cy="37226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348" tIns="45674" rIns="91348" bIns="45674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 bwMode="auto">
          <a:xfrm>
            <a:off x="680562" y="4717455"/>
            <a:ext cx="5439727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 bwMode="auto">
          <a:xfrm>
            <a:off x="0" y="9433325"/>
            <a:ext cx="2947511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 bwMode="auto">
          <a:xfrm>
            <a:off x="3851753" y="9433325"/>
            <a:ext cx="2947511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3CEA3A-3707-4DCE-8FFD-48B7CF721FC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2683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C137C3-68F2-4D84-8D5A-98B2027BAD93}" type="slidenum">
              <a:rPr lang="ja-JP" altLang="en-US" smtClean="0"/>
              <a:pPr/>
              <a:t>1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30104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078C0-AA91-46EC-A6BA-2469BE68AD26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0BF37-2D31-4B81-B013-2AC29F8F6AC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1CA31-9AFB-4272-A470-3397104C1F70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D887D-6F24-454B-92D7-C6147BB3F15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2B26B-4D19-4199-B083-19429E354E15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9A482-67AD-4D6B-B709-26954AFEC9C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BB0C8-837A-4735-8698-A0432C55F470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CACA5-9780-43B9-9786-21FBB2737D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F9820-427A-4562-A2C0-6C2D69790C91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214AE-8C27-4F12-B21A-E7EE234CBBF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D36C5-9431-45A0-AF8C-5629EB28B002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89589-709E-4534-9BFE-0764068CE78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D63C9-C23E-450F-AF1C-5064CB45DFDC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35B45-9D01-480C-9953-0EE9D7250C8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6F60C-BDEA-4C4F-BC39-C86792D00FAE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BF712-0464-482D-AEFD-B8AA1B8C10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1491-BFB6-4B6E-AEA6-29227771B81E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AB9C0-B73C-4E70-B618-959D1DA6D28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4431A-DEB6-48AB-B42F-9CD6EB84CB97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34B5B-CFC7-4608-86AB-595E1136398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9F021-0602-45DC-ABDE-BAA08CB9D23C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A6AF0-93FE-41D0-9614-07E30B13F3B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 bwMode="auto">
          <a:xfrm>
            <a:off x="377825" y="9912350"/>
            <a:ext cx="17653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E23C4E-A89A-42DE-B9DE-12E2ACFCFA0E}" type="datetime1">
              <a:rPr lang="ja-JP" altLang="en-US"/>
              <a:pPr>
                <a:defRPr/>
              </a:pPr>
              <a:t>2019/7/22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 bwMode="auto">
          <a:xfrm>
            <a:off x="2582863" y="9912350"/>
            <a:ext cx="2395537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 bwMode="auto">
          <a:xfrm>
            <a:off x="5418138" y="9912350"/>
            <a:ext cx="17653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1FD424-A7CC-4BF2-AA61-991EA538876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8475" rtl="0" eaLnBrk="0" fontAlgn="base" hangingPunct="0">
        <a:spcBef>
          <a:spcPct val="0"/>
        </a:spcBef>
        <a:spcAft>
          <a:spcPct val="0"/>
        </a:spcAft>
        <a:defRPr kumimoji="1" sz="48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98475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-128"/>
        </a:defRPr>
      </a:lvl2pPr>
      <a:lvl3pPr algn="ctr" defTabSz="498475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-128"/>
        </a:defRPr>
      </a:lvl3pPr>
      <a:lvl4pPr algn="ctr" defTabSz="498475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-128"/>
        </a:defRPr>
      </a:lvl4pPr>
      <a:lvl5pPr algn="ctr" defTabSz="498475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73063" indent="-373063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809625" indent="-311150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00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3075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963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9"/>
          <p:cNvSpPr>
            <a:spLocks noChangeArrowheads="1"/>
          </p:cNvSpPr>
          <p:nvPr/>
        </p:nvSpPr>
        <p:spPr bwMode="auto">
          <a:xfrm>
            <a:off x="0" y="-20005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>
              <a:latin typeface="HGS平成角ｺﾞｼｯｸ体W9" pitchFamily="50" charset="-128"/>
              <a:ea typeface="HGS平成角ｺﾞｼｯｸ体W9" pitchFamily="50" charset="-128"/>
            </a:endParaRPr>
          </a:p>
        </p:txBody>
      </p:sp>
      <p:grpSp>
        <p:nvGrpSpPr>
          <p:cNvPr id="31" name="Group 70"/>
          <p:cNvGrpSpPr>
            <a:grpSpLocks/>
          </p:cNvGrpSpPr>
          <p:nvPr/>
        </p:nvGrpSpPr>
        <p:grpSpPr bwMode="auto">
          <a:xfrm>
            <a:off x="551194" y="1398002"/>
            <a:ext cx="779462" cy="333640"/>
            <a:chOff x="716" y="1792"/>
            <a:chExt cx="541" cy="227"/>
          </a:xfrm>
        </p:grpSpPr>
        <p:pic>
          <p:nvPicPr>
            <p:cNvPr id="32" name="Picture 58" descr="オレンジ(1)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7" y="1802"/>
              <a:ext cx="53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テキスト ボックス 11"/>
            <p:cNvSpPr txBox="1">
              <a:spLocks noChangeArrowheads="1"/>
            </p:cNvSpPr>
            <p:nvPr/>
          </p:nvSpPr>
          <p:spPr bwMode="auto">
            <a:xfrm>
              <a:off x="716" y="1792"/>
              <a:ext cx="52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9569" tIns="49785" rIns="99569" bIns="49785">
              <a:spAutoFit/>
            </a:bodyPr>
            <a:lstStyle/>
            <a:p>
              <a:pPr algn="ctr" defTabSz="436563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　時</a:t>
              </a:r>
            </a:p>
          </p:txBody>
        </p:sp>
      </p:grpSp>
      <p:grpSp>
        <p:nvGrpSpPr>
          <p:cNvPr id="40" name="Group 74"/>
          <p:cNvGrpSpPr>
            <a:grpSpLocks/>
          </p:cNvGrpSpPr>
          <p:nvPr/>
        </p:nvGrpSpPr>
        <p:grpSpPr bwMode="auto">
          <a:xfrm>
            <a:off x="553694" y="1841590"/>
            <a:ext cx="763587" cy="331920"/>
            <a:chOff x="727" y="2158"/>
            <a:chExt cx="530" cy="226"/>
          </a:xfrm>
        </p:grpSpPr>
        <p:pic>
          <p:nvPicPr>
            <p:cNvPr id="43" name="Picture 63" descr="オレンジ(1)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7" y="2167"/>
              <a:ext cx="53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テキスト ボックス 11"/>
            <p:cNvSpPr txBox="1">
              <a:spLocks noChangeArrowheads="1"/>
            </p:cNvSpPr>
            <p:nvPr/>
          </p:nvSpPr>
          <p:spPr bwMode="auto">
            <a:xfrm>
              <a:off x="728" y="2158"/>
              <a:ext cx="52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9569" tIns="49785" rIns="99569" bIns="49785">
              <a:spAutoFit/>
            </a:bodyPr>
            <a:lstStyle/>
            <a:p>
              <a:pPr algn="ctr" defTabSz="436563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会　場</a:t>
              </a:r>
            </a:p>
          </p:txBody>
        </p:sp>
      </p:grpSp>
      <p:grpSp>
        <p:nvGrpSpPr>
          <p:cNvPr id="45" name="Group 72"/>
          <p:cNvGrpSpPr>
            <a:grpSpLocks/>
          </p:cNvGrpSpPr>
          <p:nvPr/>
        </p:nvGrpSpPr>
        <p:grpSpPr bwMode="auto">
          <a:xfrm>
            <a:off x="44714" y="3605337"/>
            <a:ext cx="1442036" cy="326761"/>
            <a:chOff x="704" y="2740"/>
            <a:chExt cx="536" cy="222"/>
          </a:xfrm>
        </p:grpSpPr>
        <p:pic>
          <p:nvPicPr>
            <p:cNvPr id="46" name="図 34" descr="項目_青.psd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34" y="2744"/>
              <a:ext cx="506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テキスト ボックス 35"/>
            <p:cNvSpPr txBox="1">
              <a:spLocks noChangeArrowheads="1"/>
            </p:cNvSpPr>
            <p:nvPr/>
          </p:nvSpPr>
          <p:spPr bwMode="auto">
            <a:xfrm>
              <a:off x="704" y="2740"/>
              <a:ext cx="52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9569" tIns="49785" rIns="99569" bIns="49785">
              <a:spAutoFit/>
            </a:bodyPr>
            <a:lstStyle/>
            <a:p>
              <a:pPr algn="ctr" defTabSz="436563"/>
              <a:r>
                <a:rPr lang="ja-JP" altLang="en-US" sz="1200" b="1" dirty="0" smtClean="0">
                  <a:solidFill>
                    <a:srgbClr val="F2F2F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一般講演</a:t>
              </a:r>
              <a:endParaRPr lang="ja-JP" altLang="en-US" sz="1200" b="1" dirty="0">
                <a:solidFill>
                  <a:srgbClr val="F2F2F2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3" name="テキスト ボックス 89"/>
          <p:cNvSpPr txBox="1">
            <a:spLocks noChangeArrowheads="1"/>
          </p:cNvSpPr>
          <p:nvPr/>
        </p:nvSpPr>
        <p:spPr bwMode="auto">
          <a:xfrm>
            <a:off x="1521163" y="1812804"/>
            <a:ext cx="5950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33"/>
          <p:cNvSpPr txBox="1">
            <a:spLocks noChangeArrowheads="1"/>
          </p:cNvSpPr>
          <p:nvPr/>
        </p:nvSpPr>
        <p:spPr bwMode="auto">
          <a:xfrm>
            <a:off x="-33489" y="5239391"/>
            <a:ext cx="7866063" cy="457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272" tIns="43637" rIns="87272" bIns="43637">
            <a:spAutoFit/>
          </a:bodyPr>
          <a:lstStyle/>
          <a:p>
            <a:pPr algn="ctr" defTabSz="436563"/>
            <a:r>
              <a:rPr lang="ja-JP" altLang="en-US" sz="2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「フレイル（虚弱）に対して今できること」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endParaRPr lang="en-US" altLang="ja-JP" sz="900" b="1" dirty="0" smtClean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2" name="Group 72"/>
          <p:cNvGrpSpPr>
            <a:grpSpLocks/>
          </p:cNvGrpSpPr>
          <p:nvPr/>
        </p:nvGrpSpPr>
        <p:grpSpPr bwMode="auto">
          <a:xfrm>
            <a:off x="39068" y="4852203"/>
            <a:ext cx="1442036" cy="326761"/>
            <a:chOff x="704" y="2740"/>
            <a:chExt cx="536" cy="222"/>
          </a:xfrm>
        </p:grpSpPr>
        <p:pic>
          <p:nvPicPr>
            <p:cNvPr id="51" name="図 34" descr="項目_青.psd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34" y="2744"/>
              <a:ext cx="506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テキスト ボックス 35"/>
            <p:cNvSpPr txBox="1">
              <a:spLocks noChangeArrowheads="1"/>
            </p:cNvSpPr>
            <p:nvPr/>
          </p:nvSpPr>
          <p:spPr bwMode="auto">
            <a:xfrm>
              <a:off x="704" y="2740"/>
              <a:ext cx="52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9569" tIns="49785" rIns="99569" bIns="49785">
              <a:spAutoFit/>
            </a:bodyPr>
            <a:lstStyle/>
            <a:p>
              <a:pPr algn="ctr" defTabSz="436563"/>
              <a:r>
                <a:rPr lang="ja-JP" altLang="en-US" sz="1200" b="1" dirty="0" smtClean="0">
                  <a:solidFill>
                    <a:srgbClr val="F2F2F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特別講演</a:t>
              </a:r>
              <a:endParaRPr lang="ja-JP" altLang="en-US" sz="1200" b="1" dirty="0">
                <a:solidFill>
                  <a:srgbClr val="F2F2F2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8" name="テキスト ボックス 33"/>
          <p:cNvSpPr txBox="1">
            <a:spLocks noChangeArrowheads="1"/>
          </p:cNvSpPr>
          <p:nvPr/>
        </p:nvSpPr>
        <p:spPr bwMode="auto">
          <a:xfrm>
            <a:off x="246911" y="2996932"/>
            <a:ext cx="6920058" cy="395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272" tIns="43637" rIns="87272" bIns="43637">
            <a:spAutoFit/>
          </a:bodyPr>
          <a:lstStyle/>
          <a:p>
            <a:pPr defTabSz="436563"/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座長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荒木　隆一先生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（市立敦賀病院　医療支援部長）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テキスト ボックス 33"/>
          <p:cNvSpPr txBox="1">
            <a:spLocks noChangeArrowheads="1"/>
          </p:cNvSpPr>
          <p:nvPr/>
        </p:nvSpPr>
        <p:spPr bwMode="auto">
          <a:xfrm>
            <a:off x="-280497" y="5767689"/>
            <a:ext cx="7708643" cy="457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272" tIns="43637" rIns="87272" bIns="43637">
            <a:spAutoFit/>
          </a:bodyPr>
          <a:lstStyle/>
          <a:p>
            <a:pPr algn="ctr" defTabSz="436563"/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講演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田尻　和八先生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（市立敦賀病院　整形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外科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部長）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562537" y="3561394"/>
            <a:ext cx="25827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36563">
              <a:defRPr/>
            </a:pPr>
            <a:r>
              <a:rPr lang="en-US" altLang="ja-JP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en-US" altLang="ja-JP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分～</a:t>
            </a:r>
            <a:r>
              <a:rPr lang="en-US" altLang="ja-JP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en-US" altLang="ja-JP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lang="ja-JP" altLang="en-US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ja-JP" altLang="en-US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400" b="1" dirty="0">
              <a:solidFill>
                <a:srgbClr val="1737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462271" y="4805893"/>
            <a:ext cx="25827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36563">
              <a:defRPr/>
            </a:pPr>
            <a:r>
              <a:rPr lang="en-US" altLang="ja-JP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en-US" altLang="ja-JP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lang="ja-JP" altLang="en-US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分～</a:t>
            </a:r>
            <a:r>
              <a:rPr lang="en-US" altLang="ja-JP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en-US" altLang="ja-JP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en-US" altLang="ja-JP" sz="1600" b="1" dirty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600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ja-JP" altLang="en-US" b="1" dirty="0" smtClean="0">
                <a:solidFill>
                  <a:srgbClr val="1737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400" b="1" dirty="0">
              <a:solidFill>
                <a:srgbClr val="1737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正方形/長方形 5"/>
          <p:cNvSpPr>
            <a:spLocks noChangeArrowheads="1"/>
          </p:cNvSpPr>
          <p:nvPr/>
        </p:nvSpPr>
        <p:spPr bwMode="auto">
          <a:xfrm>
            <a:off x="415649" y="248674"/>
            <a:ext cx="6858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B0F0"/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rgbClr val="002060"/>
                </a:solidFill>
                <a:effectLst>
                  <a:glow rad="228600">
                    <a:srgbClr val="FFFFFF"/>
                  </a:glow>
                  <a:outerShdw blurRad="1270000" dist="2540000" dir="21540000" sx="200000" sy="200000" algn="ctr" rotWithShape="0">
                    <a:srgbClr val="000000">
                      <a:alpha val="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学術</a:t>
            </a:r>
            <a:r>
              <a:rPr lang="ja-JP" altLang="en-US" sz="2800" b="1" dirty="0" smtClean="0">
                <a:solidFill>
                  <a:srgbClr val="002060"/>
                </a:solidFill>
                <a:effectLst>
                  <a:glow rad="228600">
                    <a:srgbClr val="FFFFFF"/>
                  </a:glow>
                  <a:outerShdw blurRad="1270000" dist="2540000" dir="21540000" sx="200000" sy="200000" algn="ctr" rotWithShape="0">
                    <a:srgbClr val="000000">
                      <a:alpha val="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講演会</a:t>
            </a:r>
            <a:endParaRPr lang="en-US" altLang="ja-JP" sz="2800" b="1" dirty="0" smtClean="0">
              <a:solidFill>
                <a:srgbClr val="002060"/>
              </a:solidFill>
              <a:effectLst>
                <a:glow rad="228600">
                  <a:srgbClr val="FFFFFF"/>
                </a:glow>
                <a:outerShdw blurRad="1270000" dist="2540000" dir="21540000" sx="200000" sy="200000" algn="ctr" rotWithShape="0">
                  <a:srgbClr val="000000">
                    <a:alpha val="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rgbClr val="002060"/>
                </a:solidFill>
                <a:effectLst>
                  <a:glow rad="228600">
                    <a:srgbClr val="FFFFFF"/>
                  </a:glow>
                  <a:outerShdw blurRad="1270000" dist="2540000" dir="21540000" sx="200000" sy="200000" algn="ctr" rotWithShape="0">
                    <a:srgbClr val="000000">
                      <a:alpha val="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～フレイル予防について～</a:t>
            </a:r>
            <a:endParaRPr lang="en-US" altLang="ja-JP" sz="1400" b="1" dirty="0" smtClean="0">
              <a:solidFill>
                <a:srgbClr val="002060"/>
              </a:solidFill>
              <a:effectLst>
                <a:glow rad="228600">
                  <a:srgbClr val="FFFFFF"/>
                </a:glow>
                <a:outerShdw blurRad="1270000" dist="2540000" dir="21540000" sx="200000" sy="200000" algn="ctr" rotWithShape="0">
                  <a:srgbClr val="000000">
                    <a:alpha val="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solidFill>
                <a:srgbClr val="002060"/>
              </a:solidFill>
              <a:effectLst>
                <a:glow rad="228600">
                  <a:srgbClr val="FFFFFF"/>
                </a:glow>
                <a:outerShdw blurRad="1270000" dist="2540000" dir="21540000" sx="200000" sy="200000" algn="ctr" rotWithShape="0">
                  <a:srgbClr val="000000">
                    <a:alpha val="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 bwMode="auto">
          <a:xfrm>
            <a:off x="1529408" y="1278696"/>
            <a:ext cx="5328592" cy="461665"/>
          </a:xfrm>
          <a:prstGeom prst="rect">
            <a:avLst/>
          </a:prstGeom>
          <a:noFill/>
          <a:effectLst>
            <a:outerShdw blurRad="50800" dist="38100" dir="2700000" sx="1000" sy="1000" algn="tl" rotWithShape="0">
              <a:prstClr val="black">
                <a:alpha val="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14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4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prstClr val="black"/>
                </a:solidFill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sz="24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（木）</a:t>
            </a:r>
            <a:r>
              <a:rPr lang="ja-JP" altLang="en-US" sz="1100" b="1" dirty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19:00</a:t>
            </a:r>
            <a:r>
              <a:rPr lang="ja-JP" altLang="en-US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b="1" dirty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ja-JP" altLang="en-US" b="1" dirty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20:45</a:t>
            </a:r>
            <a:endParaRPr lang="ja-JP" altLang="en-US" sz="1400" b="1" dirty="0">
              <a:effectLst>
                <a:glow rad="63500">
                  <a:srgbClr val="FFFFFF"/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-271478" y="4030801"/>
            <a:ext cx="78662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「地域に頼りにされる薬局を目指して」</a:t>
            </a:r>
            <a:r>
              <a:rPr lang="ja-JP" altLang="en-US" sz="16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～心身の健康づくり応援団～</a:t>
            </a:r>
            <a:endParaRPr lang="en-US" altLang="ja-JP" sz="1600" b="1" dirty="0" smtClean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 bwMode="auto">
          <a:xfrm>
            <a:off x="1522313" y="1805170"/>
            <a:ext cx="5328592" cy="584775"/>
          </a:xfrm>
          <a:prstGeom prst="rect">
            <a:avLst/>
          </a:prstGeom>
          <a:noFill/>
          <a:effectLst>
            <a:outerShdw blurRad="50800" dist="38100" dir="2700000" sx="1000" sy="1000" algn="tl" rotWithShape="0">
              <a:prstClr val="black">
                <a:alpha val="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AOSSA</a:t>
            </a:r>
            <a:r>
              <a:rPr lang="ja-JP" altLang="en-US" sz="16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600" b="1" dirty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6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Ｆ　福井県県民ホール</a:t>
            </a:r>
            <a:endParaRPr lang="en-US" altLang="ja-JP" sz="1600" b="1" dirty="0" smtClean="0">
              <a:effectLst>
                <a:glow rad="63500">
                  <a:srgbClr val="FFFFFF"/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福井市手寄</a:t>
            </a:r>
            <a:r>
              <a:rPr lang="en-US" altLang="ja-JP" sz="12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lang="en-US" altLang="ja-JP" sz="12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2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lang="en-US" altLang="ja-JP" sz="12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号　</a:t>
            </a:r>
            <a:r>
              <a:rPr lang="en-US" altLang="ja-JP" sz="12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0776‐87-0003</a:t>
            </a:r>
            <a:r>
              <a:rPr lang="ja-JP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b="1" dirty="0" smtClean="0">
                <a:effectLst>
                  <a:glow rad="63500">
                    <a:srgbClr val="FFFF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600" b="1" dirty="0">
              <a:effectLst>
                <a:glow rad="63500">
                  <a:srgbClr val="FFFFFF"/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33"/>
          <p:cNvSpPr txBox="1">
            <a:spLocks noChangeArrowheads="1"/>
          </p:cNvSpPr>
          <p:nvPr/>
        </p:nvSpPr>
        <p:spPr bwMode="auto">
          <a:xfrm>
            <a:off x="335621" y="6190175"/>
            <a:ext cx="7092525" cy="120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272" tIns="43637" rIns="87272" bIns="43637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ja-JP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※受講料</a:t>
            </a:r>
            <a:r>
              <a:rPr lang="ja-JP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：県薬・病薬会員 無料、非会員 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5,000</a:t>
            </a:r>
            <a:r>
              <a:rPr lang="ja-JP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円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ja-JP" altLang="ja-JP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※研修シール</a:t>
            </a:r>
            <a:r>
              <a:rPr lang="ja-JP" altLang="en-US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日本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薬剤師研修センター生涯研修制度</a:t>
            </a:r>
            <a:r>
              <a:rPr lang="ja-JP" altLang="ja-JP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１</a:t>
            </a:r>
            <a:r>
              <a:rPr lang="ja-JP" altLang="ja-JP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単位 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申請</a:t>
            </a:r>
            <a:r>
              <a:rPr lang="ja-JP" altLang="ja-JP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予定</a:t>
            </a:r>
            <a:endParaRPr lang="en-US" altLang="ja-JP" sz="1400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</a:t>
            </a:r>
            <a:r>
              <a:rPr lang="ja-JP" altLang="ja-JP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日病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薬病院薬学認定薬剤師</a:t>
            </a:r>
            <a:r>
              <a:rPr lang="ja-JP" altLang="ja-JP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制度</a:t>
            </a:r>
            <a:r>
              <a:rPr lang="ja-JP" altLang="en-US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0.5</a:t>
            </a:r>
            <a:r>
              <a:rPr lang="ja-JP" altLang="ja-JP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単位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（領域 </a:t>
            </a:r>
            <a:r>
              <a:rPr lang="en-US" altLang="ja-JP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Ⅴ</a:t>
            </a:r>
            <a:r>
              <a:rPr lang="en-US" altLang="ja-JP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-2</a:t>
            </a:r>
            <a:r>
              <a:rPr lang="ja-JP" altLang="ja-JP" sz="14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申請中</a:t>
            </a:r>
            <a:endParaRPr lang="ja-JP" altLang="ja-JP" sz="12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ctr">
              <a:lnSpc>
                <a:spcPct val="110000"/>
              </a:lnSpc>
              <a:spcAft>
                <a:spcPts val="0"/>
              </a:spcAft>
            </a:pPr>
            <a:r>
              <a:rPr lang="ja-JP" altLang="ja-JP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共催　一般社団法人 福井県薬剤師会</a:t>
            </a:r>
            <a:r>
              <a:rPr lang="ja-JP" altLang="ja-JP" sz="1200" kern="100" dirty="0"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／</a:t>
            </a:r>
            <a:r>
              <a:rPr lang="ja-JP" altLang="ja-JP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福井県病院薬剤師会</a:t>
            </a:r>
            <a:r>
              <a:rPr lang="ja-JP" altLang="ja-JP" sz="12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／</a:t>
            </a:r>
            <a:r>
              <a:rPr lang="ja-JP" altLang="en-US" sz="12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大塚</a:t>
            </a:r>
            <a:r>
              <a:rPr lang="ja-JP" altLang="en-US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製薬</a:t>
            </a:r>
            <a:r>
              <a:rPr lang="ja-JP" altLang="ja-JP" sz="12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株式会社</a:t>
            </a:r>
            <a:endParaRPr lang="en-US" altLang="ja-JP" sz="1200" kern="100" dirty="0" smtClean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133350" algn="ctr">
              <a:lnSpc>
                <a:spcPct val="110000"/>
              </a:lnSpc>
              <a:spcAft>
                <a:spcPts val="0"/>
              </a:spcAft>
            </a:pPr>
            <a:r>
              <a:rPr lang="ja-JP" altLang="en-US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　　　　　　　　　　　　　　　　　</a:t>
            </a:r>
            <a:r>
              <a:rPr lang="ja-JP" altLang="en-US" sz="10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ﾆｭｰﾄﾗｼｭｰﾃｨｶﾙｽﾞ事業部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5" name="テキスト ボックス 33"/>
          <p:cNvSpPr txBox="1">
            <a:spLocks noChangeArrowheads="1"/>
          </p:cNvSpPr>
          <p:nvPr/>
        </p:nvSpPr>
        <p:spPr bwMode="auto">
          <a:xfrm>
            <a:off x="-240591" y="7553170"/>
            <a:ext cx="7708643" cy="395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272" tIns="43637" rIns="87272" bIns="43637">
            <a:spAutoFit/>
          </a:bodyPr>
          <a:lstStyle/>
          <a:p>
            <a:pPr algn="ctr" defTabSz="436563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テキスト ボックス 33"/>
          <p:cNvSpPr txBox="1">
            <a:spLocks noChangeArrowheads="1"/>
          </p:cNvSpPr>
          <p:nvPr/>
        </p:nvSpPr>
        <p:spPr bwMode="auto">
          <a:xfrm>
            <a:off x="246911" y="4424454"/>
            <a:ext cx="6920058" cy="395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272" tIns="43637" rIns="87272" bIns="43637">
            <a:spAutoFit/>
          </a:bodyPr>
          <a:lstStyle/>
          <a:p>
            <a:pPr defTabSz="436563"/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講演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山内　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辰朗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先生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（株式会社谷屋山内薬行）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33"/>
          <p:cNvSpPr txBox="1">
            <a:spLocks noChangeArrowheads="1"/>
          </p:cNvSpPr>
          <p:nvPr/>
        </p:nvSpPr>
        <p:spPr bwMode="auto">
          <a:xfrm>
            <a:off x="287113" y="2450277"/>
            <a:ext cx="6920058" cy="30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272" tIns="43637" rIns="87272" bIns="43637">
            <a:spAutoFit/>
          </a:bodyPr>
          <a:lstStyle/>
          <a:p>
            <a:pPr defTabSz="436563"/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情報提供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エクオール、乳酸菌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B240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について　大塚製薬学術担当　磯村信行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69712"/>
              </p:ext>
            </p:extLst>
          </p:nvPr>
        </p:nvGraphicFramePr>
        <p:xfrm>
          <a:off x="233081" y="8005490"/>
          <a:ext cx="7046262" cy="851640"/>
        </p:xfrm>
        <a:graphic>
          <a:graphicData uri="http://schemas.openxmlformats.org/drawingml/2006/table">
            <a:tbl>
              <a:tblPr firstRow="1" firstCol="1" bandRow="1"/>
              <a:tblGrid>
                <a:gridCol w="658102"/>
                <a:gridCol w="1527867"/>
                <a:gridCol w="1150830"/>
                <a:gridCol w="1628004"/>
                <a:gridCol w="701726"/>
                <a:gridCol w="1379733"/>
              </a:tblGrid>
              <a:tr h="283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施設名</a:t>
                      </a: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50" kern="100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TEL</a:t>
                      </a: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氏　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薬剤師免許番号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会員区分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県薬・病</a:t>
                      </a:r>
                      <a:r>
                        <a:rPr lang="ja-JP" sz="1050" kern="100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薬</a:t>
                      </a:r>
                      <a:r>
                        <a:rPr lang="ja-JP" altLang="en-US" sz="1050" kern="100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sz="1050" kern="100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非会員</a:t>
                      </a: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氏　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薬剤師免許番号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会員区分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県薬・病</a:t>
                      </a:r>
                      <a:r>
                        <a:rPr lang="ja-JP" sz="1050" kern="100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薬</a:t>
                      </a:r>
                      <a:r>
                        <a:rPr lang="ja-JP" altLang="en-US" sz="1050" kern="100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sz="1050" kern="100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  <a:cs typeface="Times New Roman" panose="02020603050405020304" pitchFamily="18" charset="0"/>
                        </a:rPr>
                        <a:t>非会員</a:t>
                      </a:r>
                      <a:endParaRPr lang="ja-JP" sz="105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33082" y="7200584"/>
            <a:ext cx="7064189" cy="82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ja-JP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------------------------  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切り取らずにこのままご返信ください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 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-------------------------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返信先：薬事情報センター（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0776-61-6561</a:t>
            </a: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　　　　　　　　　</a:t>
            </a:r>
            <a:r>
              <a:rPr kumimoji="0" lang="ja-JP" alt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期限：</a:t>
            </a:r>
            <a:r>
              <a:rPr kumimoji="0" lang="en-US" altLang="ja-JP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8</a:t>
            </a:r>
            <a:r>
              <a:rPr kumimoji="0" lang="ja-JP" alt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2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14</a:t>
            </a:r>
            <a:r>
              <a:rPr kumimoji="0" lang="ja-JP" alt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日（水）</a:t>
            </a:r>
            <a:endParaRPr kumimoji="0" lang="ja-JP" altLang="en-US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「参加申込書」</a:t>
            </a:r>
            <a:endParaRPr kumimoji="0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角丸四角形 53"/>
          <p:cNvSpPr>
            <a:spLocks/>
          </p:cNvSpPr>
          <p:nvPr/>
        </p:nvSpPr>
        <p:spPr>
          <a:xfrm>
            <a:off x="198783" y="8898586"/>
            <a:ext cx="7142921" cy="1527365"/>
          </a:xfrm>
          <a:prstGeom prst="roundRect">
            <a:avLst>
              <a:gd name="adj" fmla="val 8769"/>
            </a:avLst>
          </a:prstGeom>
          <a:noFill/>
          <a:ln w="25400" cap="flat" cmpd="dbl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1792" y="8874849"/>
            <a:ext cx="7076660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algn="just">
              <a:spcAft>
                <a:spcPts val="0"/>
              </a:spcAft>
            </a:pPr>
            <a:r>
              <a:rPr lang="ja-JP" altLang="ja-JP" sz="1300" b="1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＜重要なお知らせ＞</a:t>
            </a:r>
            <a:endParaRPr lang="ja-JP" altLang="ja-JP" sz="1050" kern="100" dirty="0">
              <a:latin typeface="HG丸ｺﾞｼｯｸM-PRO" pitchFamily="50" charset="-128"/>
              <a:ea typeface="HG丸ｺﾞｼｯｸM-PRO" pitchFamily="50" charset="-128"/>
              <a:cs typeface="Times New Roman" panose="02020603050405020304" pitchFamily="18" charset="0"/>
            </a:endParaRPr>
          </a:p>
          <a:p>
            <a:pPr marL="1588" algn="just">
              <a:spcAft>
                <a:spcPts val="0"/>
              </a:spcAft>
            </a:pPr>
            <a:r>
              <a:rPr lang="ja-JP" altLang="ja-JP" sz="1200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　日本薬剤師研修センター生涯研修</a:t>
            </a:r>
            <a:r>
              <a:rPr lang="ja-JP" altLang="ja-JP" sz="1200" kern="100" dirty="0" smtClean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制度における</a:t>
            </a:r>
            <a:r>
              <a:rPr lang="ja-JP" altLang="ja-JP" sz="1200" u="sng" kern="100" dirty="0" smtClean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1200" u="sng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研修シールの交付を希望する場合」</a:t>
            </a:r>
            <a:r>
              <a:rPr lang="ja-JP" altLang="ja-JP" sz="1200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は、</a:t>
            </a:r>
            <a:endParaRPr lang="ja-JP" altLang="ja-JP" sz="1050" kern="100" dirty="0">
              <a:latin typeface="HG丸ｺﾞｼｯｸM-PRO" pitchFamily="50" charset="-128"/>
              <a:ea typeface="HG丸ｺﾞｼｯｸM-PRO" pitchFamily="50" charset="-128"/>
              <a:cs typeface="Times New Roman" panose="02020603050405020304" pitchFamily="18" charset="0"/>
            </a:endParaRPr>
          </a:p>
          <a:p>
            <a:pPr marL="1588" algn="just">
              <a:spcAft>
                <a:spcPts val="0"/>
              </a:spcAft>
            </a:pPr>
            <a:r>
              <a:rPr lang="ja-JP" altLang="ja-JP" sz="1200" u="sng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必ず「薬剤師免許番号」をご記入</a:t>
            </a:r>
            <a:r>
              <a:rPr lang="ja-JP" altLang="ja-JP" sz="1200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ください。</a:t>
            </a:r>
            <a:r>
              <a:rPr lang="ja-JP" altLang="ja-JP" sz="1200" u="sng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記載のない場合、</a:t>
            </a:r>
            <a:r>
              <a:rPr lang="ja-JP" altLang="ja-JP" sz="1200" b="1" u="dbl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期限までに</a:t>
            </a:r>
            <a:r>
              <a:rPr lang="en-US" altLang="ja-JP" sz="1200" u="sng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FAX</a:t>
            </a:r>
            <a:r>
              <a:rPr lang="ja-JP" altLang="ja-JP" sz="1200" u="sng" kern="100" dirty="0" err="1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での</a:t>
            </a:r>
            <a:r>
              <a:rPr lang="ja-JP" altLang="ja-JP" sz="1200" u="sng" kern="100" dirty="0" smtClean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事前参加</a:t>
            </a:r>
            <a:r>
              <a:rPr lang="ja-JP" altLang="ja-JP" sz="1200" u="sng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申し込みが確認できない場合は、研修シールをお渡しできません。</a:t>
            </a:r>
            <a:r>
              <a:rPr lang="ja-JP" altLang="ja-JP" sz="1200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ご注意ください。</a:t>
            </a:r>
            <a:endParaRPr lang="ja-JP" altLang="ja-JP" sz="1050" kern="100" dirty="0">
              <a:latin typeface="HG丸ｺﾞｼｯｸM-PRO" pitchFamily="50" charset="-128"/>
              <a:ea typeface="HG丸ｺﾞｼｯｸM-PRO" pitchFamily="50" charset="-128"/>
              <a:cs typeface="Times New Roman" panose="02020603050405020304" pitchFamily="18" charset="0"/>
            </a:endParaRPr>
          </a:p>
          <a:p>
            <a:pPr marL="1588" algn="just">
              <a:spcAft>
                <a:spcPts val="0"/>
              </a:spcAft>
            </a:pPr>
            <a:r>
              <a:rPr lang="ja-JP" altLang="ja-JP" sz="1200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　また、</a:t>
            </a:r>
            <a:r>
              <a:rPr lang="ja-JP" altLang="ja-JP" sz="1200" u="sng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研修会当日は、「事前に</a:t>
            </a:r>
            <a:r>
              <a:rPr lang="en-US" altLang="ja-JP" sz="1200" u="sng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FAX</a:t>
            </a:r>
            <a:r>
              <a:rPr lang="ja-JP" altLang="ja-JP" sz="1200" u="sng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した本紙」および「本人確認書類（運転免許書、</a:t>
            </a:r>
            <a:r>
              <a:rPr lang="ja-JP" altLang="ja-JP" sz="1200" u="sng" kern="100" dirty="0" smtClean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保険証</a:t>
            </a:r>
            <a:r>
              <a:rPr lang="ja-JP" altLang="ja-JP" sz="1200" u="sng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等）」をご持参ください。</a:t>
            </a:r>
            <a:endParaRPr lang="ja-JP" altLang="ja-JP" sz="1050" kern="100" dirty="0">
              <a:latin typeface="HG丸ｺﾞｼｯｸM-PRO" pitchFamily="50" charset="-128"/>
              <a:ea typeface="HG丸ｺﾞｼｯｸM-PRO" pitchFamily="50" charset="-128"/>
              <a:cs typeface="Times New Roman" panose="02020603050405020304" pitchFamily="18" charset="0"/>
            </a:endParaRPr>
          </a:p>
          <a:p>
            <a:pPr marL="1588" algn="just">
              <a:spcAft>
                <a:spcPts val="0"/>
              </a:spcAft>
            </a:pPr>
            <a:r>
              <a:rPr lang="ja-JP" altLang="en-US" sz="1200" kern="100" dirty="0" smtClean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 smtClean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なお</a:t>
            </a:r>
            <a:r>
              <a:rPr lang="ja-JP" altLang="ja-JP" sz="1200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、個人情報（参加者氏名、薬剤師免許番号）は、研修会終了後、受講者名簿として</a:t>
            </a:r>
            <a:r>
              <a:rPr lang="ja-JP" altLang="ja-JP" sz="1200" kern="100" dirty="0" smtClean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、日本</a:t>
            </a:r>
            <a:r>
              <a:rPr lang="ja-JP" altLang="ja-JP" sz="1200" kern="100" dirty="0">
                <a:latin typeface="HG丸ｺﾞｼｯｸM-PRO" pitchFamily="50" charset="-128"/>
                <a:ea typeface="HG丸ｺﾞｼｯｸM-PRO" pitchFamily="50" charset="-128"/>
                <a:cs typeface="Times New Roman" panose="02020603050405020304" pitchFamily="18" charset="0"/>
              </a:rPr>
              <a:t>薬剤師研修センターに報告します。予めご了承の上、お申し込みください。</a:t>
            </a:r>
            <a:endParaRPr lang="ja-JP" altLang="ja-JP" sz="1050" kern="100" dirty="0">
              <a:effectLst/>
              <a:latin typeface="HG丸ｺﾞｼｯｸM-PRO" pitchFamily="50" charset="-128"/>
              <a:ea typeface="HG丸ｺﾞｼｯｸM-PRO" pitchFamily="50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152</Words>
  <Application>Microsoft Office PowerPoint</Application>
  <PresentationFormat>ユーザー設定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HGS平成角ｺﾞｼｯｸ体W9</vt:lpstr>
      <vt:lpstr>HG丸ｺﾞｼｯｸM-PRO</vt:lpstr>
      <vt:lpstr>ＭＳ Ｐゴシック</vt:lpstr>
      <vt:lpstr>ＭＳ 明朝</vt:lpstr>
      <vt:lpstr>メイリオ</vt:lpstr>
      <vt:lpstr>Arial</vt:lpstr>
      <vt:lpstr>Calibri</vt:lpstr>
      <vt:lpstr>Century</vt:lpstr>
      <vt:lpstr>Times New Roman</vt:lpstr>
      <vt:lpstr>Office テーマ</vt:lpstr>
      <vt:lpstr>PowerPoint プレゼンテーション</vt:lpstr>
    </vt:vector>
  </TitlesOfParts>
  <Company>株式会社シーピーユー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kuroda atsuko（黒田　安津子）</dc:creator>
  <cp:lastModifiedBy>Tamura, Masaki(田村　正樹)</cp:lastModifiedBy>
  <cp:revision>228</cp:revision>
  <cp:lastPrinted>2019-07-16T01:12:49Z</cp:lastPrinted>
  <dcterms:created xsi:type="dcterms:W3CDTF">2010-11-15T08:43:44Z</dcterms:created>
  <dcterms:modified xsi:type="dcterms:W3CDTF">2019-07-22T04:29:58Z</dcterms:modified>
</cp:coreProperties>
</file>