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64159"/>
            <a:ext cx="6583680" cy="937768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274543"/>
            <a:ext cx="5606415" cy="4226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589474"/>
            <a:ext cx="4931921" cy="200512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539326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72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32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100667"/>
            <a:ext cx="1307306" cy="781473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100667"/>
            <a:ext cx="4179094" cy="781473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3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38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695164"/>
            <a:ext cx="5606415" cy="4226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6000973"/>
            <a:ext cx="4932617" cy="1969942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807256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06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971799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971800"/>
            <a:ext cx="2674620" cy="581152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1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89107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931031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887491"/>
            <a:ext cx="2674620" cy="112268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927910"/>
            <a:ext cx="2674620" cy="488696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21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80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80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584960"/>
            <a:ext cx="3112229" cy="673608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2265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2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584960"/>
            <a:ext cx="2125980" cy="25095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545336"/>
            <a:ext cx="3193277" cy="6709665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4094480"/>
            <a:ext cx="2125980" cy="4160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45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64160"/>
            <a:ext cx="6583680" cy="937768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80533"/>
            <a:ext cx="5554980" cy="1959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971800"/>
            <a:ext cx="5553490" cy="5833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989976"/>
            <a:ext cx="1310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A771804F-42CC-45F9-96AD-1776DC17D00E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989976"/>
            <a:ext cx="265374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989976"/>
            <a:ext cx="95974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3F45EA2B-00DB-4082-9C73-7480A2B93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01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kumimoji="1"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kumimoji="1"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C0443774-C68F-4895-AB1C-996A07D4A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3" y="2411413"/>
            <a:ext cx="6846887" cy="31188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4046" tIns="47023" rIns="94046" bIns="47023">
            <a:spAutoFit/>
          </a:bodyPr>
          <a:lstStyle/>
          <a:p>
            <a:pPr defTabSz="939800" eaLnBrk="1" fontAlgn="b" hangingPunct="1">
              <a:spcBef>
                <a:spcPct val="50000"/>
              </a:spcBef>
              <a:defRPr/>
            </a:pP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■ 製品紹介　</a:t>
            </a:r>
            <a:r>
              <a:rPr lang="en-US" altLang="ja-JP" sz="1200" b="1" dirty="0">
                <a:latin typeface="ＭＳ ゴシック" pitchFamily="49" charset="-128"/>
                <a:ea typeface="ＭＳ ゴシック" pitchFamily="49" charset="-128"/>
              </a:rPr>
              <a:t>18:50</a:t>
            </a: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sz="1200" b="1" dirty="0">
                <a:latin typeface="ＭＳ ゴシック" pitchFamily="49" charset="-128"/>
                <a:ea typeface="ＭＳ ゴシック" pitchFamily="49" charset="-128"/>
              </a:rPr>
              <a:t>19</a:t>
            </a: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sz="1200" b="1" dirty="0">
                <a:latin typeface="ＭＳ ゴシック" pitchFamily="49" charset="-128"/>
                <a:ea typeface="ＭＳ ゴシック" pitchFamily="49" charset="-128"/>
              </a:rPr>
              <a:t>00</a:t>
            </a:r>
            <a:endParaRPr lang="en-US" altLang="ja-JP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　　　帝人ファーマ株式会社</a:t>
            </a:r>
            <a:endParaRPr lang="en-US" altLang="ja-JP" sz="1300" b="1" dirty="0"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■ 特別講演　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19:00</a:t>
            </a: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20</a:t>
            </a:r>
            <a:r>
              <a:rPr lang="ja-JP" altLang="en-US" sz="1300" b="1" dirty="0">
                <a:latin typeface="ＭＳ ゴシック" pitchFamily="49" charset="-128"/>
                <a:ea typeface="ＭＳ ゴシック" pitchFamily="49" charset="-128"/>
              </a:rPr>
              <a:t>：</a:t>
            </a:r>
            <a:r>
              <a:rPr lang="en-US" altLang="ja-JP" sz="1300" b="1" dirty="0">
                <a:latin typeface="ＭＳ ゴシック" pitchFamily="49" charset="-128"/>
                <a:ea typeface="ＭＳ ゴシック" pitchFamily="49" charset="-128"/>
              </a:rPr>
              <a:t>30</a:t>
            </a:r>
          </a:p>
          <a:p>
            <a:pPr defTabSz="939800">
              <a:spcBef>
                <a:spcPct val="50000"/>
              </a:spcBef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座長　中村病院　薬剤部　</a:t>
            </a: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</a:rPr>
              <a:t>正通　弘隆</a:t>
            </a: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先生</a:t>
            </a: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「外来腎機能低下患者における医薬品適正使用</a:t>
            </a:r>
            <a:endParaRPr lang="en-US" altLang="ja-JP" sz="20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　　　　　　　　　～情報共有の仕組みづくり～」</a:t>
            </a:r>
            <a:r>
              <a:rPr lang="ja-JP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</a:t>
            </a:r>
          </a:p>
          <a:p>
            <a:pPr defTabSz="939800" eaLnBrk="1" hangingPunct="1">
              <a:spcBef>
                <a:spcPct val="50000"/>
              </a:spcBef>
              <a:defRPr/>
            </a:pP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演者　</a:t>
            </a:r>
            <a:r>
              <a:rPr lang="zh-CN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国立大学法人滋賀医科大学</a:t>
            </a:r>
            <a:r>
              <a:rPr lang="ja-JP" altLang="en-US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薬剤部　教授　寺田　智祐　先生　　　　</a:t>
            </a:r>
            <a:endParaRPr lang="ja-JP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  <a:p>
            <a:pPr defTabSz="939800" eaLnBrk="1" hangingPunct="1">
              <a:spcBef>
                <a:spcPct val="50000"/>
              </a:spcBef>
              <a:defRPr/>
            </a:pPr>
            <a:endParaRPr lang="ja-JP" alt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98787C-50B9-4F6A-838A-4E5DC6E7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1531938"/>
            <a:ext cx="5770563" cy="102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 eaLnBrk="1" hangingPunct="1">
              <a:defRPr/>
            </a:pP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日時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：令和元年１１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７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日（</a:t>
            </a: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木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19:00</a:t>
            </a:r>
            <a:r>
              <a:rPr lang="zh-TW" altLang="en-US" b="1" dirty="0">
                <a:latin typeface="ＭＳ ゴシック" pitchFamily="49" charset="-128"/>
                <a:ea typeface="ＭＳ ゴシック" pitchFamily="49" charset="-128"/>
              </a:rPr>
              <a:t>～</a:t>
            </a:r>
            <a:r>
              <a:rPr lang="en-US" altLang="ja-JP" b="1" dirty="0">
                <a:latin typeface="ＭＳ ゴシック" pitchFamily="49" charset="-128"/>
                <a:ea typeface="ＭＳ ゴシック" pitchFamily="49" charset="-128"/>
              </a:rPr>
              <a:t>20:30</a:t>
            </a:r>
          </a:p>
          <a:p>
            <a:pPr algn="just" eaLnBrk="1" hangingPunct="1">
              <a:defRPr/>
            </a:pPr>
            <a:r>
              <a:rPr lang="ja-JP" altLang="en-US" b="1" dirty="0">
                <a:latin typeface="ＭＳ ゴシック" pitchFamily="49" charset="-128"/>
                <a:ea typeface="ＭＳ ゴシック" pitchFamily="49" charset="-128"/>
              </a:rPr>
              <a:t>会場：サンドーム福井　「１０３・１０４研修室</a:t>
            </a:r>
            <a:r>
              <a:rPr lang="ja-JP" altLang="en-US" sz="1600" b="1" dirty="0">
                <a:latin typeface="ＭＳ ゴシック" pitchFamily="49" charset="-128"/>
                <a:ea typeface="ＭＳ ゴシック" pitchFamily="49" charset="-128"/>
              </a:rPr>
              <a:t>」</a:t>
            </a:r>
            <a:endParaRPr lang="ja-JP" altLang="en-US" sz="1050" b="1" dirty="0">
              <a:latin typeface="ＭＳ ゴシック" pitchFamily="49" charset="-128"/>
              <a:ea typeface="ＭＳ ゴシック" pitchFamily="49" charset="-128"/>
            </a:endParaRPr>
          </a:p>
          <a:p>
            <a:pPr algn="just">
              <a:buClr>
                <a:schemeClr val="bg1"/>
              </a:buClr>
              <a:defRPr/>
            </a:pPr>
            <a:r>
              <a:rPr lang="ja-JP" altLang="en-US" sz="1050" b="1" dirty="0">
                <a:latin typeface="ＭＳ ゴシック" pitchFamily="49" charset="-128"/>
                <a:ea typeface="ＭＳ ゴシック" pitchFamily="49" charset="-128"/>
              </a:rPr>
              <a:t>　　　　　　</a:t>
            </a: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福井県越前市瓜生町５－１－１　</a:t>
            </a:r>
            <a:r>
              <a:rPr lang="en-US" altLang="ja-JP" sz="1200" b="1" dirty="0">
                <a:latin typeface="ＭＳ ゴシック" pitchFamily="49" charset="-128"/>
                <a:ea typeface="ＭＳ ゴシック" pitchFamily="49" charset="-128"/>
              </a:rPr>
              <a:t>TEL</a:t>
            </a:r>
            <a:r>
              <a:rPr lang="ja-JP" altLang="en-US" sz="1200" b="1" dirty="0">
                <a:latin typeface="ＭＳ ゴシック" pitchFamily="49" charset="-128"/>
                <a:ea typeface="ＭＳ ゴシック" pitchFamily="49" charset="-128"/>
              </a:rPr>
              <a:t>：０７７８－２１－３１０６</a:t>
            </a:r>
            <a:endParaRPr lang="en-US" altLang="ja-JP" sz="1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FC41EDF-FC4C-4EE6-B740-0E55EBE44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2850"/>
            <a:ext cx="6858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046" tIns="47023" rIns="94046" bIns="47023"/>
          <a:lstStyle>
            <a:lvl1pPr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382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0" lang="ja-JP" altLang="en-US" sz="1300" b="1">
                <a:latin typeface="Century" panose="02040604050505020304" pitchFamily="18" charset="0"/>
                <a:ea typeface="ＭＳ ゴシック" panose="020B0609070205080204" pitchFamily="49" charset="-128"/>
              </a:rPr>
              <a:t>Ｐ Ｒ Ｏ Ｇ Ｒ Ａ Ｍ</a:t>
            </a:r>
          </a:p>
        </p:txBody>
      </p:sp>
      <p:sp>
        <p:nvSpPr>
          <p:cNvPr id="7" name="WordArt 8">
            <a:extLst>
              <a:ext uri="{FF2B5EF4-FFF2-40B4-BE49-F238E27FC236}">
                <a16:creationId xmlns:a16="http://schemas.microsoft.com/office/drawing/2014/main" id="{A0C64957-9EDE-46E3-8E23-A0AD1E006E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2763" y="319088"/>
            <a:ext cx="5940425" cy="5429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b="1" kern="10" spc="720" dirty="0">
                <a:effectLst>
                  <a:outerShdw dist="45791" dir="3378596" algn="ctr" rotWithShape="0">
                    <a:srgbClr val="4D4D4D"/>
                  </a:outerShdw>
                </a:effectLst>
                <a:latin typeface="ＭＳ Ｐゴシック" panose="020B0600070205080204" pitchFamily="50" charset="-128"/>
              </a:rPr>
              <a:t>武生・鯖丹支部薬剤師会</a:t>
            </a:r>
            <a:endParaRPr lang="en-US" altLang="ja-JP" sz="3600" b="1" kern="10" spc="720" dirty="0">
              <a:effectLst>
                <a:outerShdw dist="45791" dir="3378596" algn="ctr" rotWithShape="0">
                  <a:srgbClr val="4D4D4D"/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0DAAA663-8DF9-4123-B85A-240424977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71" y="5776806"/>
            <a:ext cx="656906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　　　　　　　　　　　</a:t>
            </a:r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id="{C9C8222A-DFE9-4C10-8473-42180A4A2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0" y="8348873"/>
            <a:ext cx="658177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参加費：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県薬・病薬会員および未就業薬剤師は無料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非会員は５，０００円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日本薬剤師研修センター認定薬剤師制度受領シールを希望する方は以下の点に注意してください。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１）研修受講シールの交付には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１０月１６日（水）までに</a:t>
            </a:r>
            <a:r>
              <a:rPr lang="en-US" altLang="ja-JP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FAX</a:t>
            </a:r>
            <a:r>
              <a:rPr lang="ja-JP" altLang="en-US" sz="11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での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事前参加申し込み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が必要です。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２）当日確認のため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FAX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いただきました</a:t>
            </a:r>
            <a:r>
              <a:rPr lang="ja-JP" altLang="en-US" sz="1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参加申込書と身分証明書（免許証、保険証等）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をご持参ください。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３）受講者名簿を日本薬剤師研修センターに提出する旨をご了承ください。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5A77F-9D77-45CC-ADCD-7852397D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0" y="6294124"/>
            <a:ext cx="6581775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762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2844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7416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1988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656013" indent="15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----------------------  </a:t>
            </a:r>
            <a:r>
              <a:rPr lang="ja-JP" altLang="en-US" sz="105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切り取らずにこのままご返信ください。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  </a:t>
            </a: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----------------------</a:t>
            </a:r>
            <a:endParaRPr lang="en-US" altLang="ja-JP" sz="500" dirty="0"/>
          </a:p>
          <a:p>
            <a:pPr>
              <a:defRPr/>
            </a:pP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返信先：事務局（</a:t>
            </a: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0776-27-4077</a:t>
            </a:r>
            <a:r>
              <a:rPr lang="ja-JP" altLang="en-US" sz="14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）　</a:t>
            </a:r>
            <a:r>
              <a:rPr lang="ja-JP" altLang="en-US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期限：１０月１６日（水）</a:t>
            </a:r>
            <a:endParaRPr lang="ja-JP" altLang="en-US" sz="500" dirty="0"/>
          </a:p>
          <a:p>
            <a:pPr>
              <a:defRPr/>
            </a:pPr>
            <a:r>
              <a:rPr lang="ja-JP" altLang="en-US" sz="1600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「参加申込書」</a:t>
            </a:r>
            <a:endParaRPr lang="ja-JP" altLang="en-US" sz="500" dirty="0"/>
          </a:p>
          <a:p>
            <a:pPr>
              <a:defRPr/>
            </a:pPr>
            <a:r>
              <a:rPr lang="ja-JP" altLang="en-US" sz="1400" dirty="0">
                <a:latin typeface="Century" panose="020406040505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施設名　　　　　　　　　　　　　</a:t>
            </a:r>
            <a:r>
              <a:rPr lang="en-US" altLang="ja-JP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TEL</a:t>
            </a:r>
            <a:r>
              <a:rPr lang="ja-JP" altLang="en-US" sz="1400" u="sng" dirty="0">
                <a:latin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</a:t>
            </a:r>
            <a:endParaRPr lang="ja-JP" altLang="en-US" sz="2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454CB5D-03E0-4A85-916F-E1B51B22D214}"/>
              </a:ext>
            </a:extLst>
          </p:cNvPr>
          <p:cNvSpPr txBox="1"/>
          <p:nvPr/>
        </p:nvSpPr>
        <p:spPr>
          <a:xfrm>
            <a:off x="512763" y="935851"/>
            <a:ext cx="5940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～</a:t>
            </a:r>
            <a:r>
              <a:rPr lang="ja-JP" altLang="ja-JP" sz="1400" b="1" dirty="0"/>
              <a:t>薬局機能強化・連携体制構築事業（薬薬連携推進整備）研修会</a:t>
            </a:r>
            <a:r>
              <a:rPr lang="ja-JP" altLang="en-US" sz="1400" b="1" dirty="0"/>
              <a:t>～</a:t>
            </a:r>
            <a:endParaRPr kumimoji="1" lang="ja-JP" altLang="en-US" sz="1400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706EAF4D-7C1B-4B2C-8B6E-580750E74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32973"/>
              </p:ext>
            </p:extLst>
          </p:nvPr>
        </p:nvGraphicFramePr>
        <p:xfrm>
          <a:off x="131761" y="7396929"/>
          <a:ext cx="6581775" cy="705420"/>
        </p:xfrm>
        <a:graphic>
          <a:graphicData uri="http://schemas.openxmlformats.org/drawingml/2006/table">
            <a:tbl>
              <a:tblPr/>
              <a:tblGrid>
                <a:gridCol w="488003">
                  <a:extLst>
                    <a:ext uri="{9D8B030D-6E8A-4147-A177-3AD203B41FA5}">
                      <a16:colId xmlns:a16="http://schemas.microsoft.com/office/drawing/2014/main" val="1634043717"/>
                    </a:ext>
                  </a:extLst>
                </a:gridCol>
                <a:gridCol w="1126159">
                  <a:extLst>
                    <a:ext uri="{9D8B030D-6E8A-4147-A177-3AD203B41FA5}">
                      <a16:colId xmlns:a16="http://schemas.microsoft.com/office/drawing/2014/main" val="1882644055"/>
                    </a:ext>
                  </a:extLst>
                </a:gridCol>
                <a:gridCol w="1251289">
                  <a:extLst>
                    <a:ext uri="{9D8B030D-6E8A-4147-A177-3AD203B41FA5}">
                      <a16:colId xmlns:a16="http://schemas.microsoft.com/office/drawing/2014/main" val="1796466634"/>
                    </a:ext>
                  </a:extLst>
                </a:gridCol>
                <a:gridCol w="1651700">
                  <a:extLst>
                    <a:ext uri="{9D8B030D-6E8A-4147-A177-3AD203B41FA5}">
                      <a16:colId xmlns:a16="http://schemas.microsoft.com/office/drawing/2014/main" val="309297537"/>
                    </a:ext>
                  </a:extLst>
                </a:gridCol>
                <a:gridCol w="650669">
                  <a:extLst>
                    <a:ext uri="{9D8B030D-6E8A-4147-A177-3AD203B41FA5}">
                      <a16:colId xmlns:a16="http://schemas.microsoft.com/office/drawing/2014/main" val="3757425776"/>
                    </a:ext>
                  </a:extLst>
                </a:gridCol>
                <a:gridCol w="1413955">
                  <a:extLst>
                    <a:ext uri="{9D8B030D-6E8A-4147-A177-3AD203B41FA5}">
                      <a16:colId xmlns:a16="http://schemas.microsoft.com/office/drawing/2014/main" val="1038744648"/>
                    </a:ext>
                  </a:extLst>
                </a:gridCol>
              </a:tblGrid>
              <a:tr h="3527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薬剤師免許番号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会員区分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県薬・病薬・非会員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411589"/>
                  </a:ext>
                </a:extLst>
              </a:tr>
              <a:tr h="3527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薬剤師免許番号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会員区分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県薬・病薬・非会員</a:t>
                      </a:r>
                    </a:p>
                  </a:txBody>
                  <a:tcPr marL="5279" marR="5279" marT="5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152296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741FA3-A5AD-41FF-A32F-9ECD531552A9}"/>
              </a:ext>
            </a:extLst>
          </p:cNvPr>
          <p:cNvSpPr txBox="1"/>
          <p:nvPr/>
        </p:nvSpPr>
        <p:spPr>
          <a:xfrm>
            <a:off x="144463" y="5260401"/>
            <a:ext cx="656907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日本薬剤師研修センター生涯研修制度：１単位</a:t>
            </a:r>
          </a:p>
          <a:p>
            <a:pPr>
              <a:defRPr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※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日病薬病院薬学認定薬剤師制度：１単位（領域　　　）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1100" b="1" dirty="0">
                <a:latin typeface="ＭＳ ゴシック" pitchFamily="49" charset="-128"/>
              </a:rPr>
              <a:t>共催</a:t>
            </a:r>
            <a:r>
              <a:rPr lang="ja-JP" altLang="en-US" sz="1100" b="1" dirty="0">
                <a:latin typeface="ＭＳ ゴシック" pitchFamily="49" charset="-128"/>
                <a:sym typeface="Wingdings" panose="05000000000000000000" pitchFamily="2" charset="2"/>
              </a:rPr>
              <a:t>（</a:t>
            </a:r>
            <a:r>
              <a:rPr lang="ja-JP" altLang="en-US" sz="1100" b="1" dirty="0">
                <a:latin typeface="ＭＳ ゴシック" pitchFamily="49" charset="-128"/>
              </a:rPr>
              <a:t>一社）福井県薬剤師会・福井県病院薬剤師会・武生支部薬剤師会・鯖丹支部薬剤師会　</a:t>
            </a:r>
            <a:endParaRPr lang="en-US" altLang="ja-JP" sz="1100" b="1" dirty="0">
              <a:latin typeface="ＭＳ ゴシック" pitchFamily="49" charset="-128"/>
            </a:endParaRPr>
          </a:p>
          <a:p>
            <a:pPr algn="ctr">
              <a:spcBef>
                <a:spcPct val="50000"/>
              </a:spcBef>
              <a:defRPr/>
            </a:pPr>
            <a:r>
              <a:rPr lang="ja-JP" altLang="en-US" sz="1100" b="1" dirty="0">
                <a:latin typeface="ＭＳ ゴシック" pitchFamily="49" charset="-128"/>
              </a:rPr>
              <a:t>／　帝人ファーマ株式会社</a:t>
            </a:r>
            <a:r>
              <a:rPr lang="ja-JP" altLang="en-US" sz="1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itchFamily="49" charset="-128"/>
              </a:rPr>
              <a:t>　　</a:t>
            </a:r>
            <a:endParaRPr lang="en-US" altLang="ja-JP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46202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186</TotalTime>
  <Words>223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Ｐゴシック</vt:lpstr>
      <vt:lpstr>ＭＳ ゴシック</vt:lpstr>
      <vt:lpstr>游ゴシック</vt:lpstr>
      <vt:lpstr>Arial</vt:lpstr>
      <vt:lpstr>Century</vt:lpstr>
      <vt:lpstr>Corbel</vt:lpstr>
      <vt:lpstr>Times New Roman</vt:lpstr>
      <vt:lpstr>Wingdings</vt:lpstr>
      <vt:lpstr>基礎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TPM 364福井営... 森田 礼貴</dc:creator>
  <cp:lastModifiedBy>TPM 364福井営... 森田 礼貴</cp:lastModifiedBy>
  <cp:revision>7</cp:revision>
  <dcterms:created xsi:type="dcterms:W3CDTF">2019-09-06T01:37:29Z</dcterms:created>
  <dcterms:modified xsi:type="dcterms:W3CDTF">2019-09-18T01:29:39Z</dcterms:modified>
</cp:coreProperties>
</file>