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63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0FFE4-50A8-4E82-AD08-0DC3D5F3CEA1}" type="datetimeFigureOut">
              <a:rPr kumimoji="1" lang="ja-JP" altLang="en-US" smtClean="0"/>
              <a:t>2019/10/4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BA7C7-A787-426C-9309-6179A5C402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6248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0FFE4-50A8-4E82-AD08-0DC3D5F3CEA1}" type="datetimeFigureOut">
              <a:rPr kumimoji="1" lang="ja-JP" altLang="en-US" smtClean="0"/>
              <a:t>2019/10/4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BA7C7-A787-426C-9309-6179A5C402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9868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0FFE4-50A8-4E82-AD08-0DC3D5F3CEA1}" type="datetimeFigureOut">
              <a:rPr kumimoji="1" lang="ja-JP" altLang="en-US" smtClean="0"/>
              <a:t>2019/10/4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BA7C7-A787-426C-9309-6179A5C402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8215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0FFE4-50A8-4E82-AD08-0DC3D5F3CEA1}" type="datetimeFigureOut">
              <a:rPr kumimoji="1" lang="ja-JP" altLang="en-US" smtClean="0"/>
              <a:t>2019/10/4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BA7C7-A787-426C-9309-6179A5C402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5907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0FFE4-50A8-4E82-AD08-0DC3D5F3CEA1}" type="datetimeFigureOut">
              <a:rPr kumimoji="1" lang="ja-JP" altLang="en-US" smtClean="0"/>
              <a:t>2019/10/4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BA7C7-A787-426C-9309-6179A5C402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4569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0FFE4-50A8-4E82-AD08-0DC3D5F3CEA1}" type="datetimeFigureOut">
              <a:rPr kumimoji="1" lang="ja-JP" altLang="en-US" smtClean="0"/>
              <a:t>2019/10/4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BA7C7-A787-426C-9309-6179A5C402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3157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0FFE4-50A8-4E82-AD08-0DC3D5F3CEA1}" type="datetimeFigureOut">
              <a:rPr kumimoji="1" lang="ja-JP" altLang="en-US" smtClean="0"/>
              <a:t>2019/10/4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BA7C7-A787-426C-9309-6179A5C402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5291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0FFE4-50A8-4E82-AD08-0DC3D5F3CEA1}" type="datetimeFigureOut">
              <a:rPr kumimoji="1" lang="ja-JP" altLang="en-US" smtClean="0"/>
              <a:t>2019/10/4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BA7C7-A787-426C-9309-6179A5C402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1463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0FFE4-50A8-4E82-AD08-0DC3D5F3CEA1}" type="datetimeFigureOut">
              <a:rPr kumimoji="1" lang="ja-JP" altLang="en-US" smtClean="0"/>
              <a:t>2019/10/4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BA7C7-A787-426C-9309-6179A5C402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5643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0FFE4-50A8-4E82-AD08-0DC3D5F3CEA1}" type="datetimeFigureOut">
              <a:rPr kumimoji="1" lang="ja-JP" altLang="en-US" smtClean="0"/>
              <a:t>2019/10/4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BA7C7-A787-426C-9309-6179A5C402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8514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0FFE4-50A8-4E82-AD08-0DC3D5F3CEA1}" type="datetimeFigureOut">
              <a:rPr kumimoji="1" lang="ja-JP" altLang="en-US" smtClean="0"/>
              <a:t>2019/10/4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BA7C7-A787-426C-9309-6179A5C402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201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0FFE4-50A8-4E82-AD08-0DC3D5F3CEA1}" type="datetimeFigureOut">
              <a:rPr kumimoji="1" lang="ja-JP" altLang="en-US" smtClean="0"/>
              <a:t>2019/10/4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BA7C7-A787-426C-9309-6179A5C402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990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76E5F887-5492-45EB-B467-B03B00DD5814}"/>
              </a:ext>
            </a:extLst>
          </p:cNvPr>
          <p:cNvSpPr txBox="1"/>
          <p:nvPr/>
        </p:nvSpPr>
        <p:spPr>
          <a:xfrm>
            <a:off x="-175985" y="85175"/>
            <a:ext cx="7272337" cy="69601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ja-JP" altLang="en-US" sz="3600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" charset="-128"/>
              </a:rPr>
              <a:t>インフルエンザ　学術講演会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xmlns="" id="{796BD57D-E052-4079-B7D5-492488487DA9}"/>
              </a:ext>
            </a:extLst>
          </p:cNvPr>
          <p:cNvSpPr txBox="1"/>
          <p:nvPr/>
        </p:nvSpPr>
        <p:spPr>
          <a:xfrm>
            <a:off x="1195398" y="919680"/>
            <a:ext cx="5650528" cy="374344"/>
          </a:xfrm>
          <a:prstGeom prst="rect">
            <a:avLst/>
          </a:prstGeom>
          <a:noFill/>
        </p:spPr>
        <p:txBody>
          <a:bodyPr wrap="square" lIns="96403" tIns="48202" rIns="96403" bIns="48202" rtlCol="0">
            <a:spAutoFit/>
          </a:bodyPr>
          <a:lstStyle/>
          <a:p>
            <a:pPr defTabSz="964035"/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日（水）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19:00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20:45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xmlns="" id="{8C7E6360-2369-47A2-962E-8A13EFE11E7D}"/>
              </a:ext>
            </a:extLst>
          </p:cNvPr>
          <p:cNvSpPr/>
          <p:nvPr/>
        </p:nvSpPr>
        <p:spPr>
          <a:xfrm>
            <a:off x="244417" y="957849"/>
            <a:ext cx="706633" cy="277812"/>
          </a:xfrm>
          <a:prstGeom prst="roundRect">
            <a:avLst>
              <a:gd name="adj" fmla="val 50000"/>
            </a:avLst>
          </a:prstGeom>
          <a:solidFill>
            <a:srgbClr val="10069F"/>
          </a:solidFill>
          <a:ln>
            <a:solidFill>
              <a:srgbClr val="1006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 時</a:t>
            </a: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xmlns="" id="{B0F38653-3061-4AC7-A5BC-21714B4B9CA1}"/>
              </a:ext>
            </a:extLst>
          </p:cNvPr>
          <p:cNvSpPr/>
          <p:nvPr/>
        </p:nvSpPr>
        <p:spPr>
          <a:xfrm>
            <a:off x="128933" y="1925676"/>
            <a:ext cx="992477" cy="256463"/>
          </a:xfrm>
          <a:prstGeom prst="roundRect">
            <a:avLst>
              <a:gd name="adj" fmla="val 50000"/>
            </a:avLst>
          </a:prstGeom>
          <a:solidFill>
            <a:srgbClr val="10069F"/>
          </a:solidFill>
          <a:ln>
            <a:solidFill>
              <a:srgbClr val="10069F"/>
            </a:solidFill>
          </a:ln>
          <a:effectLst>
            <a:outerShdw blurRad="57150" dist="19050" dir="5400000" algn="ctr" rotWithShape="0">
              <a:srgbClr val="9E91C6"/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tIns="720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情報提供</a:t>
            </a: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xmlns="" id="{61CDA945-85D9-4D32-AE88-F3C0B2CA280D}"/>
              </a:ext>
            </a:extLst>
          </p:cNvPr>
          <p:cNvSpPr/>
          <p:nvPr/>
        </p:nvSpPr>
        <p:spPr>
          <a:xfrm>
            <a:off x="244417" y="1434400"/>
            <a:ext cx="725487" cy="277812"/>
          </a:xfrm>
          <a:prstGeom prst="roundRect">
            <a:avLst>
              <a:gd name="adj" fmla="val 50000"/>
            </a:avLst>
          </a:prstGeom>
          <a:solidFill>
            <a:srgbClr val="1006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会 場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xmlns="" id="{C4FED79C-7FB8-4A91-AC41-924EC2884349}"/>
              </a:ext>
            </a:extLst>
          </p:cNvPr>
          <p:cNvSpPr txBox="1"/>
          <p:nvPr/>
        </p:nvSpPr>
        <p:spPr>
          <a:xfrm>
            <a:off x="1158327" y="1319683"/>
            <a:ext cx="5684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福井市地域交流プラザ（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AOSSA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） 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階　研修室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601 BC</a:t>
            </a: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〒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910-0858 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福井市手寄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1-4-1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TEL:0776-20-6101</a:t>
            </a:r>
          </a:p>
        </p:txBody>
      </p:sp>
      <p:sp>
        <p:nvSpPr>
          <p:cNvPr id="11" name="四角形: 角を丸くする 36">
            <a:extLst>
              <a:ext uri="{FF2B5EF4-FFF2-40B4-BE49-F238E27FC236}">
                <a16:creationId xmlns:a16="http://schemas.microsoft.com/office/drawing/2014/main" xmlns="" id="{6C5C09B0-039C-452B-A41C-B51275014F0F}"/>
              </a:ext>
            </a:extLst>
          </p:cNvPr>
          <p:cNvSpPr/>
          <p:nvPr/>
        </p:nvSpPr>
        <p:spPr>
          <a:xfrm>
            <a:off x="75211" y="2353039"/>
            <a:ext cx="1136650" cy="323850"/>
          </a:xfrm>
          <a:prstGeom prst="roundRect">
            <a:avLst>
              <a:gd name="adj" fmla="val 50000"/>
            </a:avLst>
          </a:prstGeom>
          <a:solidFill>
            <a:srgbClr val="10069F"/>
          </a:solidFill>
          <a:ln/>
          <a:effectLst>
            <a:outerShdw blurRad="57150" dist="19050" dir="5400000" algn="ctr" rotWithShape="0">
              <a:srgbClr val="9E91C6"/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tIns="720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特別講演</a:t>
            </a:r>
          </a:p>
        </p:txBody>
      </p:sp>
      <p:sp>
        <p:nvSpPr>
          <p:cNvPr id="12" name="テキスト ボックス 40">
            <a:extLst>
              <a:ext uri="{FF2B5EF4-FFF2-40B4-BE49-F238E27FC236}">
                <a16:creationId xmlns:a16="http://schemas.microsoft.com/office/drawing/2014/main" xmlns="" id="{B160693A-5F74-4C9B-9283-F311B6AAC5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5398" y="2381998"/>
            <a:ext cx="15376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Char char="•"/>
              <a:defRPr kumimoji="1" sz="23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kumimoji="1" sz="17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42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42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42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42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19:15 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－ 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20:45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6">
            <a:extLst>
              <a:ext uri="{FF2B5EF4-FFF2-40B4-BE49-F238E27FC236}">
                <a16:creationId xmlns:a16="http://schemas.microsoft.com/office/drawing/2014/main" xmlns="" id="{1B73E881-B34C-4784-BA14-BE59153622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5970" y="1937091"/>
            <a:ext cx="569579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Char char="•"/>
              <a:defRPr kumimoji="1" sz="23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kumimoji="1" sz="17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42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42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42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42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19:00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–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19:15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0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「インフルエンザ治療薬　ゾフルーザ錠」　　塩野義製薬㈱</a:t>
            </a:r>
            <a:endParaRPr kumimoji="0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四角形: 角を丸くする 64">
            <a:extLst>
              <a:ext uri="{FF2B5EF4-FFF2-40B4-BE49-F238E27FC236}">
                <a16:creationId xmlns:a16="http://schemas.microsoft.com/office/drawing/2014/main" xmlns="" id="{E06D83E9-62D2-4A15-960C-D0D5EC5C1F4F}"/>
              </a:ext>
            </a:extLst>
          </p:cNvPr>
          <p:cNvSpPr/>
          <p:nvPr/>
        </p:nvSpPr>
        <p:spPr>
          <a:xfrm>
            <a:off x="920949" y="4510313"/>
            <a:ext cx="622152" cy="284947"/>
          </a:xfrm>
          <a:prstGeom prst="roundRect">
            <a:avLst>
              <a:gd name="adj" fmla="val 50000"/>
            </a:avLst>
          </a:prstGeom>
          <a:solidFill>
            <a:srgbClr val="418FDE"/>
          </a:solidFill>
          <a:ln>
            <a:solidFill>
              <a:srgbClr val="1006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anchor="ctr"/>
          <a:lstStyle/>
          <a:p>
            <a:pPr algn="ctr" eaLnBrk="1" hangingPunct="1">
              <a:defRPr/>
            </a:pP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演者</a:t>
            </a:r>
          </a:p>
        </p:txBody>
      </p:sp>
      <p:sp>
        <p:nvSpPr>
          <p:cNvPr id="15" name="テキスト ボックス 58">
            <a:extLst>
              <a:ext uri="{FF2B5EF4-FFF2-40B4-BE49-F238E27FC236}">
                <a16:creationId xmlns:a16="http://schemas.microsoft.com/office/drawing/2014/main" xmlns="" id="{5FD83D00-E49C-4F24-BF9B-548182FB94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6561" y="2764670"/>
            <a:ext cx="4832350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Char char="•"/>
              <a:defRPr kumimoji="1" sz="23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kumimoji="1" sz="17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42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42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42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42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福井県病院薬剤師会　会長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福井県済生会病院　診療技術部長兼薬剤部長</a:t>
            </a:r>
            <a:endParaRPr lang="en-US" altLang="zh-TW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高嶋　孝次郎</a:t>
            </a:r>
            <a:r>
              <a:rPr lang="zh-TW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先生 </a:t>
            </a:r>
          </a:p>
        </p:txBody>
      </p:sp>
      <p:sp>
        <p:nvSpPr>
          <p:cNvPr id="16" name="四角形: 角を丸くする 70">
            <a:extLst>
              <a:ext uri="{FF2B5EF4-FFF2-40B4-BE49-F238E27FC236}">
                <a16:creationId xmlns:a16="http://schemas.microsoft.com/office/drawing/2014/main" xmlns="" id="{218F92BC-C0A8-4E20-A4A1-B65C7AD025C8}"/>
              </a:ext>
            </a:extLst>
          </p:cNvPr>
          <p:cNvSpPr/>
          <p:nvPr/>
        </p:nvSpPr>
        <p:spPr>
          <a:xfrm>
            <a:off x="918794" y="2912537"/>
            <a:ext cx="622152" cy="284947"/>
          </a:xfrm>
          <a:prstGeom prst="roundRect">
            <a:avLst>
              <a:gd name="adj" fmla="val 50000"/>
            </a:avLst>
          </a:prstGeom>
          <a:solidFill>
            <a:srgbClr val="D3DEF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anchor="ctr"/>
          <a:lstStyle/>
          <a:p>
            <a:pPr algn="ctr" eaLnBrk="1" hangingPunct="1">
              <a:defRPr/>
            </a:pPr>
            <a:r>
              <a:rPr lang="ja-JP" altLang="en-US" sz="12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座長</a:t>
            </a:r>
          </a:p>
        </p:txBody>
      </p:sp>
      <p:sp>
        <p:nvSpPr>
          <p:cNvPr id="17" name="テキスト ボックス 38">
            <a:extLst>
              <a:ext uri="{FF2B5EF4-FFF2-40B4-BE49-F238E27FC236}">
                <a16:creationId xmlns:a16="http://schemas.microsoft.com/office/drawing/2014/main" xmlns="" id="{B984EC9C-2030-463D-9639-DAE5465571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426" y="3736374"/>
            <a:ext cx="584433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Char char="•"/>
              <a:defRPr kumimoji="1" sz="23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kumimoji="1" sz="17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42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42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42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42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「インフルエンザの診断・治療・予防」</a:t>
            </a: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xmlns="" id="{CB4D1709-1C0B-42D9-BB83-0E2D925A34CC}"/>
              </a:ext>
            </a:extLst>
          </p:cNvPr>
          <p:cNvSpPr/>
          <p:nvPr/>
        </p:nvSpPr>
        <p:spPr>
          <a:xfrm>
            <a:off x="1604204" y="4362256"/>
            <a:ext cx="564178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日本臨床内科医会インフルエンザ研究班 リサーチディレクター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（株）リチェルカクリニカ 代表取締役</a:t>
            </a:r>
            <a:endParaRPr lang="en-US" altLang="zh-TW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</a:pPr>
            <a:r>
              <a:rPr lang="zh-TW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</a:t>
            </a:r>
            <a:r>
              <a:rPr lang="en-US" altLang="zh-TW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                        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池松 秀之</a:t>
            </a:r>
            <a:r>
              <a:rPr lang="zh-TW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先生</a:t>
            </a:r>
          </a:p>
        </p:txBody>
      </p:sp>
      <p:sp>
        <p:nvSpPr>
          <p:cNvPr id="19" name="Text Box 22">
            <a:extLst>
              <a:ext uri="{FF2B5EF4-FFF2-40B4-BE49-F238E27FC236}">
                <a16:creationId xmlns:a16="http://schemas.microsoft.com/office/drawing/2014/main" xmlns="" id="{9E59A023-ADA0-4B63-B8C3-1FD5DFD0D5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933" y="5273312"/>
            <a:ext cx="6811518" cy="138499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GPｺﾞｼｯｸE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GPｺﾞｼｯｸE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ｺﾞｼｯｸE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ｺﾞｼｯｸE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ｺﾞｼｯｸE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ｺﾞｼｯｸE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ｺﾞｼｯｸE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ｺﾞｼｯｸE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ｺﾞｼｯｸE" pitchFamily="50" charset="-128"/>
              </a:defRPr>
            </a:lvl9pPr>
          </a:lstStyle>
          <a:p>
            <a:pPr eaLnBrk="1" hangingPunct="1">
              <a:spcBef>
                <a:spcPts val="300"/>
              </a:spcBef>
              <a:defRPr/>
            </a:pPr>
            <a:r>
              <a:rPr lang="ja-JP" altLang="en-US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    ＊当日は飲み物をご用意しております。</a:t>
            </a: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(</a:t>
            </a:r>
            <a:r>
              <a:rPr lang="ja-JP" altLang="en-US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ご所属の施設の規則に準じてご対応をお願いします</a:t>
            </a: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)</a:t>
            </a:r>
          </a:p>
          <a:p>
            <a:pPr eaLnBrk="1" hangingPunct="1">
              <a:spcBef>
                <a:spcPts val="300"/>
              </a:spcBef>
              <a:defRPr/>
            </a:pP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    </a:t>
            </a:r>
            <a:r>
              <a:rPr lang="ja-JP" altLang="en-US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＊お越しになる際の交通費・駐車場代金は負担いたしかねます。あらかじめご了承ください。</a:t>
            </a:r>
          </a:p>
          <a:p>
            <a:pPr eaLnBrk="1" hangingPunct="1">
              <a:spcBef>
                <a:spcPts val="300"/>
              </a:spcBef>
              <a:defRPr/>
            </a:pPr>
            <a:r>
              <a:rPr lang="ja-JP" altLang="en-US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　　＊日本薬剤師研修センター「１単位」申請予定　            </a:t>
            </a:r>
            <a:endParaRPr lang="en-US" altLang="ja-JP" sz="9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  <a:p>
            <a:pPr eaLnBrk="1" hangingPunct="1">
              <a:spcBef>
                <a:spcPts val="300"/>
              </a:spcBef>
              <a:defRPr/>
            </a:pP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   </a:t>
            </a:r>
            <a:r>
              <a:rPr lang="ja-JP" altLang="en-US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 ＊日病薬病院薬学認定薬剤師制度「１単位」（</a:t>
            </a:r>
            <a:r>
              <a:rPr lang="ja-JP" altLang="en-US" sz="9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領域 </a:t>
            </a:r>
            <a:r>
              <a:rPr lang="en-US" altLang="ja-JP" sz="9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Ⅳ-2</a:t>
            </a:r>
            <a:r>
              <a:rPr lang="ja-JP" altLang="en-US" sz="9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）</a:t>
            </a:r>
            <a:r>
              <a:rPr lang="ja-JP" altLang="en-US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申請予定</a:t>
            </a:r>
            <a:endParaRPr lang="en-US" altLang="ja-JP" sz="9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  <a:p>
            <a:pPr eaLnBrk="1" hangingPunct="1">
              <a:spcBef>
                <a:spcPct val="50000"/>
              </a:spcBef>
              <a:defRPr/>
            </a:pP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 </a:t>
            </a:r>
            <a:r>
              <a:rPr lang="ja-JP" altLang="en-US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   ＊当日は医薬関係者以外の参加はご遠慮いただいています。</a:t>
            </a: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【</a:t>
            </a:r>
            <a:r>
              <a:rPr lang="ja-JP" altLang="en-US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主として医師、歯科医師、薬剤師</a:t>
            </a: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､</a:t>
            </a:r>
            <a:r>
              <a:rPr lang="ja-JP" altLang="en-US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看護師、診療放射線技師、臨床検査技師、</a:t>
            </a:r>
            <a:endParaRPr lang="en-US" altLang="ja-JP" sz="9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  <a:p>
            <a:pPr eaLnBrk="1" hangingPunct="1">
              <a:spcBef>
                <a:spcPct val="50000"/>
              </a:spcBef>
              <a:defRPr/>
            </a:pP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       </a:t>
            </a:r>
            <a:r>
              <a:rPr lang="ja-JP" altLang="en-US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臨床心理士等の医療専門家 </a:t>
            </a: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(</a:t>
            </a:r>
            <a:r>
              <a:rPr lang="ja-JP" altLang="en-US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医学部・薬学部等の学生を含む</a:t>
            </a: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)</a:t>
            </a:r>
            <a:r>
              <a:rPr lang="ja-JP" altLang="en-US" sz="900" dirty="0" err="1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、</a:t>
            </a:r>
            <a:r>
              <a:rPr lang="ja-JP" altLang="en-US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及び医療施設において医療に従事する職員のみ</a:t>
            </a: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】</a:t>
            </a:r>
            <a:endParaRPr lang="ja-JP" altLang="en-US" sz="8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  <a:p>
            <a:pPr algn="ctr" eaLnBrk="1" hangingPunct="1">
              <a:spcBef>
                <a:spcPct val="50000"/>
              </a:spcBef>
              <a:defRPr/>
            </a:pPr>
            <a:r>
              <a:rPr lang="zh-CN" altLang="en-US" sz="9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共催</a:t>
            </a:r>
            <a:r>
              <a:rPr lang="ja-JP" altLang="en-US" sz="9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：一般社団法人　</a:t>
            </a:r>
            <a:r>
              <a:rPr lang="zh-CN" altLang="en-US" sz="9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福井県薬剤師会　福井県病院薬剤師会　</a:t>
            </a:r>
            <a:r>
              <a:rPr lang="ja-JP" altLang="en-US" sz="9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塩野義製薬株式会社</a:t>
            </a:r>
            <a:endParaRPr lang="zh-CN" altLang="en-US" sz="105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</p:txBody>
      </p:sp>
      <p:sp>
        <p:nvSpPr>
          <p:cNvPr id="20" name="Text Box 22">
            <a:extLst>
              <a:ext uri="{FF2B5EF4-FFF2-40B4-BE49-F238E27FC236}">
                <a16:creationId xmlns:a16="http://schemas.microsoft.com/office/drawing/2014/main" xmlns="" id="{1E7B68C4-1A5D-4A88-9900-34FD45C1C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13294" y="6653959"/>
            <a:ext cx="7546957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GPｺﾞｼｯｸE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GPｺﾞｼｯｸE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ｺﾞｼｯｸE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ｺﾞｼｯｸE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ｺﾞｼｯｸE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ｺﾞｼｯｸE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ｺﾞｼｯｸE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ｺﾞｼｯｸE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ｺﾞｼｯｸE" pitchFamily="50" charset="-128"/>
              </a:defRPr>
            </a:lvl9pPr>
          </a:lstStyle>
          <a:p>
            <a:pPr algn="ctr" eaLnBrk="1" hangingPunct="1">
              <a:spcBef>
                <a:spcPts val="300"/>
              </a:spcBef>
              <a:defRPr/>
            </a:pPr>
            <a:r>
              <a:rPr lang="ja-JP" altLang="en-US" sz="8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　－－－－－－－－－－－－－－－－－－－－－－－－（切り取らずにこのままご返信下さい）－－－－－－－－－－－－－－－－－－－－－－－－</a:t>
            </a:r>
            <a:endParaRPr lang="zh-CN" altLang="en-US" sz="8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</p:txBody>
      </p:sp>
      <p:sp>
        <p:nvSpPr>
          <p:cNvPr id="21" name="正方形/長方形 6">
            <a:extLst>
              <a:ext uri="{FF2B5EF4-FFF2-40B4-BE49-F238E27FC236}">
                <a16:creationId xmlns:a16="http://schemas.microsoft.com/office/drawing/2014/main" xmlns="" id="{808B4933-DF74-43D8-9896-0593B9C5B7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86" y="6858809"/>
            <a:ext cx="6833288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sz="1200" b="1" kern="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【</a:t>
            </a:r>
            <a:r>
              <a:rPr kumimoji="0" lang="ja-JP" altLang="en-US" sz="1200" b="1" kern="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参加申込書</a:t>
            </a:r>
            <a:r>
              <a:rPr kumimoji="0" lang="en-US" altLang="ja-JP" sz="1200" b="1" kern="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】</a:t>
            </a:r>
            <a:endParaRPr kumimoji="0" lang="en-US" altLang="ja-JP" sz="800" b="1" kern="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100" kern="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返信先：塩野義製薬</a:t>
            </a:r>
            <a:r>
              <a:rPr kumimoji="0" lang="en-US" altLang="ja-JP" sz="1100" kern="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(</a:t>
            </a:r>
            <a:r>
              <a:rPr kumimoji="0" lang="ja-JP" altLang="en-US" sz="1100" kern="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株</a:t>
            </a:r>
            <a:r>
              <a:rPr kumimoji="0" lang="en-US" altLang="ja-JP" sz="1100" kern="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) </a:t>
            </a:r>
            <a:r>
              <a:rPr kumimoji="0" lang="ja-JP" altLang="en-US" sz="1100" kern="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福井営業所</a:t>
            </a:r>
            <a:r>
              <a:rPr kumimoji="0" lang="ja-JP" altLang="en-US" sz="1200" kern="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　</a:t>
            </a:r>
            <a:r>
              <a:rPr kumimoji="0" lang="en-US" altLang="ja-JP" sz="1400" b="1" kern="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FAX:0776-22-6317</a:t>
            </a:r>
            <a:r>
              <a:rPr kumimoji="0" lang="ja-JP" altLang="en-US" sz="1400" b="1" kern="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 　期限：</a:t>
            </a:r>
            <a:r>
              <a:rPr kumimoji="0" lang="en-US" altLang="ja-JP" sz="1200" b="1" u="sng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2019</a:t>
            </a:r>
            <a:r>
              <a:rPr kumimoji="0" lang="ja-JP" altLang="en-US" sz="1200" b="1" u="sng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年</a:t>
            </a:r>
            <a:r>
              <a:rPr kumimoji="0" lang="en-US" altLang="ja-JP" sz="1200" b="1" u="sng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10</a:t>
            </a:r>
            <a:r>
              <a:rPr kumimoji="0" lang="ja-JP" altLang="en-US" sz="1200" b="1" u="sng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月</a:t>
            </a:r>
            <a:r>
              <a:rPr kumimoji="0" lang="en-US" altLang="ja-JP" sz="1200" b="1" u="sng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22</a:t>
            </a:r>
            <a:r>
              <a:rPr kumimoji="0" lang="ja-JP" altLang="en-US" sz="1200" b="1" u="sng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日（火）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xmlns="" id="{1DC4C606-36E0-4C4F-94C3-3B926E2B0FB2}"/>
              </a:ext>
            </a:extLst>
          </p:cNvPr>
          <p:cNvSpPr txBox="1"/>
          <p:nvPr/>
        </p:nvSpPr>
        <p:spPr>
          <a:xfrm>
            <a:off x="-51823" y="8164824"/>
            <a:ext cx="726077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 fontAlgn="base">
              <a:spcBef>
                <a:spcPts val="300"/>
              </a:spcBef>
              <a:spcAft>
                <a:spcPct val="0"/>
              </a:spcAft>
              <a:defRPr/>
            </a:pPr>
            <a:r>
              <a:rPr lang="ja-JP" altLang="en-US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＊</a:t>
            </a:r>
            <a:r>
              <a:rPr lang="ja-JP" altLang="en-US" sz="900" b="1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日本薬剤師研修センター認定薬剤師制度受領シールを希望する方</a:t>
            </a:r>
            <a:r>
              <a:rPr lang="ja-JP" altLang="en-US" sz="900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は以下の内容を厳守して下さい。</a:t>
            </a:r>
            <a:endParaRPr lang="en-US" altLang="ja-JP" sz="900" u="sng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  <a:p>
            <a:pPr lvl="0" defTabSz="457200" fontAlgn="base">
              <a:spcBef>
                <a:spcPts val="300"/>
              </a:spcBef>
              <a:spcAft>
                <a:spcPct val="0"/>
              </a:spcAft>
              <a:defRPr/>
            </a:pPr>
            <a:r>
              <a:rPr lang="ja-JP" altLang="en-US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＊</a:t>
            </a:r>
            <a:r>
              <a:rPr lang="ja-JP" altLang="en-US" sz="900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氏名・薬剤師名簿登録番号は正確にご記入ください。</a:t>
            </a:r>
            <a:endParaRPr lang="en-US" altLang="ja-JP" sz="900" u="sng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  <a:p>
            <a:pPr lvl="0" defTabSz="457200" fontAlgn="base">
              <a:spcBef>
                <a:spcPts val="300"/>
              </a:spcBef>
              <a:spcAft>
                <a:spcPct val="0"/>
              </a:spcAft>
              <a:defRPr/>
            </a:pPr>
            <a:r>
              <a:rPr lang="ja-JP" altLang="en-US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＊</a:t>
            </a:r>
            <a:r>
              <a:rPr lang="ja-JP" altLang="en-US" sz="900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研修受講シールの交付には</a:t>
            </a:r>
            <a:r>
              <a:rPr lang="en-US" altLang="ja-JP" sz="900" b="1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10</a:t>
            </a:r>
            <a:r>
              <a:rPr lang="ja-JP" altLang="en-US" sz="900" b="1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月</a:t>
            </a:r>
            <a:r>
              <a:rPr lang="en-US" altLang="ja-JP" sz="900" b="1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22</a:t>
            </a:r>
            <a:r>
              <a:rPr lang="ja-JP" altLang="en-US" sz="900" b="1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日</a:t>
            </a:r>
            <a:r>
              <a:rPr lang="en-US" altLang="ja-JP" sz="900" b="1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(</a:t>
            </a:r>
            <a:r>
              <a:rPr lang="ja-JP" altLang="en-US" sz="900" b="1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火</a:t>
            </a:r>
            <a:r>
              <a:rPr lang="en-US" altLang="ja-JP" sz="900" b="1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)</a:t>
            </a:r>
            <a:r>
              <a:rPr lang="ja-JP" altLang="en-US" sz="900" u="sng" dirty="0" err="1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までに</a:t>
            </a:r>
            <a:r>
              <a:rPr lang="ja-JP" altLang="en-US" sz="900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ＦＡＸでの事前参加申し込みが必須です。締切後の受付はいたしかねます。</a:t>
            </a:r>
            <a:endParaRPr lang="en-US" altLang="ja-JP" sz="900" u="sng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  <a:p>
            <a:pPr lvl="0" defTabSz="457200" fontAlgn="base">
              <a:spcBef>
                <a:spcPts val="300"/>
              </a:spcBef>
              <a:spcAft>
                <a:spcPct val="0"/>
              </a:spcAft>
              <a:defRPr/>
            </a:pPr>
            <a:r>
              <a:rPr lang="ja-JP" altLang="en-US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＊当日確認のためＦＡＸいただきました</a:t>
            </a:r>
            <a:r>
              <a:rPr lang="ja-JP" altLang="en-US" sz="900" b="1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参加申込書</a:t>
            </a:r>
            <a:r>
              <a:rPr lang="ja-JP" altLang="en-US" sz="900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と</a:t>
            </a:r>
            <a:r>
              <a:rPr lang="ja-JP" altLang="en-US" sz="900" b="1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身分証明書（免許証、保険証等）</a:t>
            </a:r>
            <a:r>
              <a:rPr lang="ja-JP" altLang="en-US" sz="900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をご持参下さい。</a:t>
            </a:r>
            <a:endParaRPr lang="en-US" altLang="ja-JP" sz="900" u="sng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  <a:p>
            <a:pPr lvl="0" defTabSz="457200" fontAlgn="base">
              <a:spcBef>
                <a:spcPts val="300"/>
              </a:spcBef>
              <a:spcAft>
                <a:spcPct val="0"/>
              </a:spcAft>
              <a:defRPr/>
            </a:pPr>
            <a:r>
              <a:rPr lang="ja-JP" altLang="en-US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＊受講者名簿を日本薬剤師研修センターに提出する旨ご了承下さい。</a:t>
            </a:r>
            <a:endParaRPr lang="en-US" altLang="ja-JP" sz="9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</p:txBody>
      </p:sp>
      <p:graphicFrame>
        <p:nvGraphicFramePr>
          <p:cNvPr id="23" name="表 22">
            <a:extLst>
              <a:ext uri="{FF2B5EF4-FFF2-40B4-BE49-F238E27FC236}">
                <a16:creationId xmlns:a16="http://schemas.microsoft.com/office/drawing/2014/main" xmlns="" id="{DF7EC76D-1178-4BB0-99F7-30618DB58D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332056"/>
              </p:ext>
            </p:extLst>
          </p:nvPr>
        </p:nvGraphicFramePr>
        <p:xfrm>
          <a:off x="87825" y="7368324"/>
          <a:ext cx="6609538" cy="761748"/>
        </p:xfrm>
        <a:graphic>
          <a:graphicData uri="http://schemas.openxmlformats.org/drawingml/2006/table">
            <a:tbl>
              <a:tblPr/>
              <a:tblGrid>
                <a:gridCol w="914637">
                  <a:extLst>
                    <a:ext uri="{9D8B030D-6E8A-4147-A177-3AD203B41FA5}">
                      <a16:colId xmlns:a16="http://schemas.microsoft.com/office/drawing/2014/main" xmlns="" val="908610247"/>
                    </a:ext>
                  </a:extLst>
                </a:gridCol>
                <a:gridCol w="2070873">
                  <a:extLst>
                    <a:ext uri="{9D8B030D-6E8A-4147-A177-3AD203B41FA5}">
                      <a16:colId xmlns:a16="http://schemas.microsoft.com/office/drawing/2014/main" xmlns="" val="1331642082"/>
                    </a:ext>
                  </a:extLst>
                </a:gridCol>
                <a:gridCol w="3624028">
                  <a:extLst>
                    <a:ext uri="{9D8B030D-6E8A-4147-A177-3AD203B41FA5}">
                      <a16:colId xmlns:a16="http://schemas.microsoft.com/office/drawing/2014/main" xmlns="" val="2062072668"/>
                    </a:ext>
                  </a:extLst>
                </a:gridCol>
              </a:tblGrid>
              <a:tr h="25391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施設名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　　　　　　　　　　　　（TEL:　　　　　　　　　</a:t>
                      </a:r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）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70763125"/>
                  </a:ext>
                </a:extLst>
              </a:tr>
              <a:tr h="25391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（薬剤師名簿登録番号）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21822759"/>
                  </a:ext>
                </a:extLst>
              </a:tr>
              <a:tr h="25391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（薬剤師名簿登録番号）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535851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975270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fault" id="{CB8AA12E-92D1-4E83-ADAF-563D8858D3E8}" vid="{A9FC47D6-050B-4A22-86BE-1C1DE8DC20C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69</TotalTime>
  <Words>228</Words>
  <Application>Microsoft Office PowerPoint</Application>
  <PresentationFormat>画面に合わせる (4:3)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メイリオ</vt:lpstr>
      <vt:lpstr>メイリオ</vt:lpstr>
      <vt:lpstr>游ゴシック</vt:lpstr>
      <vt:lpstr>游ゴシック Light</vt:lpstr>
      <vt:lpstr>Arial</vt:lpstr>
      <vt:lpstr>Calibri</vt:lpstr>
      <vt:lpstr>Calibri Light</vt:lpstr>
      <vt:lpstr>default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Kurosawa, Kei(HCPR3)黒澤 圭</dc:creator>
  <cp:lastModifiedBy>矢野 良一</cp:lastModifiedBy>
  <cp:revision>7</cp:revision>
  <dcterms:created xsi:type="dcterms:W3CDTF">2019-10-03T01:55:47Z</dcterms:created>
  <dcterms:modified xsi:type="dcterms:W3CDTF">2019-10-04T03:49:48Z</dcterms:modified>
</cp:coreProperties>
</file>