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93" autoAdjust="0"/>
    <p:restoredTop sz="94660"/>
  </p:normalViewPr>
  <p:slideViewPr>
    <p:cSldViewPr snapToGrid="0">
      <p:cViewPr varScale="1">
        <p:scale>
          <a:sx n="74" d="100"/>
          <a:sy n="74" d="100"/>
        </p:scale>
        <p:origin x="-606" y="-96"/>
      </p:cViewPr>
      <p:guideLst>
        <p:guide orient="horz" pos="3120"/>
        <p:guide pos="216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0" cy="495029"/>
          </a:xfrm>
          <a:prstGeom prst="rect">
            <a:avLst/>
          </a:prstGeom>
        </p:spPr>
        <p:txBody>
          <a:bodyPr vert="horz" lIns="94858" tIns="47429" rIns="94858" bIns="4742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0" cy="495029"/>
          </a:xfrm>
          <a:prstGeom prst="rect">
            <a:avLst/>
          </a:prstGeom>
        </p:spPr>
        <p:txBody>
          <a:bodyPr vert="horz" lIns="94858" tIns="47429" rIns="94858" bIns="47429" rtlCol="0"/>
          <a:lstStyle>
            <a:lvl1pPr algn="r">
              <a:defRPr sz="1200"/>
            </a:lvl1pPr>
          </a:lstStyle>
          <a:p>
            <a:fld id="{4AE04EE6-B3CD-4201-B473-461538111259}" type="datetimeFigureOut">
              <a:rPr kumimoji="1" lang="ja-JP" altLang="en-US" smtClean="0"/>
              <a:pPr/>
              <a:t>2019/12/4</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94858" tIns="47429" rIns="94858" bIns="47429"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4858" tIns="47429" rIns="94858" bIns="4742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0" cy="495028"/>
          </a:xfrm>
          <a:prstGeom prst="rect">
            <a:avLst/>
          </a:prstGeom>
        </p:spPr>
        <p:txBody>
          <a:bodyPr vert="horz" lIns="94858" tIns="47429" rIns="94858" bIns="4742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0" cy="495028"/>
          </a:xfrm>
          <a:prstGeom prst="rect">
            <a:avLst/>
          </a:prstGeom>
        </p:spPr>
        <p:txBody>
          <a:bodyPr vert="horz" lIns="94858" tIns="47429" rIns="94858" bIns="47429" rtlCol="0" anchor="b"/>
          <a:lstStyle>
            <a:lvl1pPr algn="r">
              <a:defRPr sz="1200"/>
            </a:lvl1pPr>
          </a:lstStyle>
          <a:p>
            <a:fld id="{F8466577-8529-4952-A2DD-779DFE321154}" type="slidenum">
              <a:rPr kumimoji="1" lang="ja-JP" altLang="en-US" smtClean="0"/>
              <a:pPr/>
              <a:t>&lt;#&gt;</a:t>
            </a:fld>
            <a:endParaRPr kumimoji="1" lang="ja-JP" altLang="en-US"/>
          </a:p>
        </p:txBody>
      </p:sp>
    </p:spTree>
    <p:extLst>
      <p:ext uri="{BB962C8B-B14F-4D97-AF65-F5344CB8AC3E}">
        <p14:creationId xmlns="" xmlns:p14="http://schemas.microsoft.com/office/powerpoint/2010/main" val="3682839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52D42C6-E6CB-458B-A4D6-3B2331174754}" type="datetimeFigureOut">
              <a:rPr kumimoji="1" lang="ja-JP" altLang="en-US" smtClean="0"/>
              <a:pPr/>
              <a:t>2019/12/4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BC9CBB-2AA2-4403-A53C-822EADBE2982}" type="slidenum">
              <a:rPr kumimoji="1" lang="ja-JP" altLang="en-US" smtClean="0"/>
              <a:pPr/>
              <a:t>&lt;#&gt;</a:t>
            </a:fld>
            <a:endParaRPr kumimoji="1" lang="ja-JP" altLang="en-US"/>
          </a:p>
        </p:txBody>
      </p:sp>
    </p:spTree>
    <p:extLst>
      <p:ext uri="{BB962C8B-B14F-4D97-AF65-F5344CB8AC3E}">
        <p14:creationId xmlns="" xmlns:p14="http://schemas.microsoft.com/office/powerpoint/2010/main" val="3840849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52D42C6-E6CB-458B-A4D6-3B2331174754}" type="datetimeFigureOut">
              <a:rPr kumimoji="1" lang="ja-JP" altLang="en-US" smtClean="0"/>
              <a:pPr/>
              <a:t>2019/12/4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BC9CBB-2AA2-4403-A53C-822EADBE2982}" type="slidenum">
              <a:rPr kumimoji="1" lang="ja-JP" altLang="en-US" smtClean="0"/>
              <a:pPr/>
              <a:t>&lt;#&gt;</a:t>
            </a:fld>
            <a:endParaRPr kumimoji="1" lang="ja-JP" altLang="en-US"/>
          </a:p>
        </p:txBody>
      </p:sp>
    </p:spTree>
    <p:extLst>
      <p:ext uri="{BB962C8B-B14F-4D97-AF65-F5344CB8AC3E}">
        <p14:creationId xmlns="" xmlns:p14="http://schemas.microsoft.com/office/powerpoint/2010/main" val="932744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52D42C6-E6CB-458B-A4D6-3B2331174754}" type="datetimeFigureOut">
              <a:rPr kumimoji="1" lang="ja-JP" altLang="en-US" smtClean="0"/>
              <a:pPr/>
              <a:t>2019/12/4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BC9CBB-2AA2-4403-A53C-822EADBE2982}" type="slidenum">
              <a:rPr kumimoji="1" lang="ja-JP" altLang="en-US" smtClean="0"/>
              <a:pPr/>
              <a:t>&lt;#&gt;</a:t>
            </a:fld>
            <a:endParaRPr kumimoji="1" lang="ja-JP" altLang="en-US"/>
          </a:p>
        </p:txBody>
      </p:sp>
    </p:spTree>
    <p:extLst>
      <p:ext uri="{BB962C8B-B14F-4D97-AF65-F5344CB8AC3E}">
        <p14:creationId xmlns="" xmlns:p14="http://schemas.microsoft.com/office/powerpoint/2010/main" val="3378232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52D42C6-E6CB-458B-A4D6-3B2331174754}" type="datetimeFigureOut">
              <a:rPr kumimoji="1" lang="ja-JP" altLang="en-US" smtClean="0"/>
              <a:pPr/>
              <a:t>2019/12/4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BC9CBB-2AA2-4403-A53C-822EADBE2982}" type="slidenum">
              <a:rPr kumimoji="1" lang="ja-JP" altLang="en-US" smtClean="0"/>
              <a:pPr/>
              <a:t>&lt;#&gt;</a:t>
            </a:fld>
            <a:endParaRPr kumimoji="1" lang="ja-JP" altLang="en-US"/>
          </a:p>
        </p:txBody>
      </p:sp>
    </p:spTree>
    <p:extLst>
      <p:ext uri="{BB962C8B-B14F-4D97-AF65-F5344CB8AC3E}">
        <p14:creationId xmlns="" xmlns:p14="http://schemas.microsoft.com/office/powerpoint/2010/main" val="3951220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52D42C6-E6CB-458B-A4D6-3B2331174754}" type="datetimeFigureOut">
              <a:rPr kumimoji="1" lang="ja-JP" altLang="en-US" smtClean="0"/>
              <a:pPr/>
              <a:t>2019/12/4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BC9CBB-2AA2-4403-A53C-822EADBE2982}" type="slidenum">
              <a:rPr kumimoji="1" lang="ja-JP" altLang="en-US" smtClean="0"/>
              <a:pPr/>
              <a:t>&lt;#&gt;</a:t>
            </a:fld>
            <a:endParaRPr kumimoji="1" lang="ja-JP" altLang="en-US"/>
          </a:p>
        </p:txBody>
      </p:sp>
    </p:spTree>
    <p:extLst>
      <p:ext uri="{BB962C8B-B14F-4D97-AF65-F5344CB8AC3E}">
        <p14:creationId xmlns="" xmlns:p14="http://schemas.microsoft.com/office/powerpoint/2010/main" val="2337213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52D42C6-E6CB-458B-A4D6-3B2331174754}" type="datetimeFigureOut">
              <a:rPr kumimoji="1" lang="ja-JP" altLang="en-US" smtClean="0"/>
              <a:pPr/>
              <a:t>2019/12/4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BC9CBB-2AA2-4403-A53C-822EADBE2982}" type="slidenum">
              <a:rPr kumimoji="1" lang="ja-JP" altLang="en-US" smtClean="0"/>
              <a:pPr/>
              <a:t>&lt;#&gt;</a:t>
            </a:fld>
            <a:endParaRPr kumimoji="1" lang="ja-JP" altLang="en-US"/>
          </a:p>
        </p:txBody>
      </p:sp>
    </p:spTree>
    <p:extLst>
      <p:ext uri="{BB962C8B-B14F-4D97-AF65-F5344CB8AC3E}">
        <p14:creationId xmlns="" xmlns:p14="http://schemas.microsoft.com/office/powerpoint/2010/main" val="1453300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52D42C6-E6CB-458B-A4D6-3B2331174754}" type="datetimeFigureOut">
              <a:rPr kumimoji="1" lang="ja-JP" altLang="en-US" smtClean="0"/>
              <a:pPr/>
              <a:t>2019/12/4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5BC9CBB-2AA2-4403-A53C-822EADBE2982}" type="slidenum">
              <a:rPr kumimoji="1" lang="ja-JP" altLang="en-US" smtClean="0"/>
              <a:pPr/>
              <a:t>&lt;#&gt;</a:t>
            </a:fld>
            <a:endParaRPr kumimoji="1" lang="ja-JP" altLang="en-US"/>
          </a:p>
        </p:txBody>
      </p:sp>
    </p:spTree>
    <p:extLst>
      <p:ext uri="{BB962C8B-B14F-4D97-AF65-F5344CB8AC3E}">
        <p14:creationId xmlns="" xmlns:p14="http://schemas.microsoft.com/office/powerpoint/2010/main" val="1249916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52D42C6-E6CB-458B-A4D6-3B2331174754}" type="datetimeFigureOut">
              <a:rPr kumimoji="1" lang="ja-JP" altLang="en-US" smtClean="0"/>
              <a:pPr/>
              <a:t>2019/12/4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5BC9CBB-2AA2-4403-A53C-822EADBE2982}" type="slidenum">
              <a:rPr kumimoji="1" lang="ja-JP" altLang="en-US" smtClean="0"/>
              <a:pPr/>
              <a:t>&lt;#&gt;</a:t>
            </a:fld>
            <a:endParaRPr kumimoji="1" lang="ja-JP" altLang="en-US"/>
          </a:p>
        </p:txBody>
      </p:sp>
    </p:spTree>
    <p:extLst>
      <p:ext uri="{BB962C8B-B14F-4D97-AF65-F5344CB8AC3E}">
        <p14:creationId xmlns="" xmlns:p14="http://schemas.microsoft.com/office/powerpoint/2010/main" val="2757088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2D42C6-E6CB-458B-A4D6-3B2331174754}" type="datetimeFigureOut">
              <a:rPr kumimoji="1" lang="ja-JP" altLang="en-US" smtClean="0"/>
              <a:pPr/>
              <a:t>2019/12/4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5BC9CBB-2AA2-4403-A53C-822EADBE2982}" type="slidenum">
              <a:rPr kumimoji="1" lang="ja-JP" altLang="en-US" smtClean="0"/>
              <a:pPr/>
              <a:t>&lt;#&gt;</a:t>
            </a:fld>
            <a:endParaRPr kumimoji="1" lang="ja-JP" altLang="en-US"/>
          </a:p>
        </p:txBody>
      </p:sp>
    </p:spTree>
    <p:extLst>
      <p:ext uri="{BB962C8B-B14F-4D97-AF65-F5344CB8AC3E}">
        <p14:creationId xmlns="" xmlns:p14="http://schemas.microsoft.com/office/powerpoint/2010/main" val="1915044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52D42C6-E6CB-458B-A4D6-3B2331174754}" type="datetimeFigureOut">
              <a:rPr kumimoji="1" lang="ja-JP" altLang="en-US" smtClean="0"/>
              <a:pPr/>
              <a:t>2019/12/4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BC9CBB-2AA2-4403-A53C-822EADBE2982}" type="slidenum">
              <a:rPr kumimoji="1" lang="ja-JP" altLang="en-US" smtClean="0"/>
              <a:pPr/>
              <a:t>&lt;#&gt;</a:t>
            </a:fld>
            <a:endParaRPr kumimoji="1" lang="ja-JP" altLang="en-US"/>
          </a:p>
        </p:txBody>
      </p:sp>
    </p:spTree>
    <p:extLst>
      <p:ext uri="{BB962C8B-B14F-4D97-AF65-F5344CB8AC3E}">
        <p14:creationId xmlns="" xmlns:p14="http://schemas.microsoft.com/office/powerpoint/2010/main" val="411195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52D42C6-E6CB-458B-A4D6-3B2331174754}" type="datetimeFigureOut">
              <a:rPr kumimoji="1" lang="ja-JP" altLang="en-US" smtClean="0"/>
              <a:pPr/>
              <a:t>2019/12/4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BC9CBB-2AA2-4403-A53C-822EADBE2982}" type="slidenum">
              <a:rPr kumimoji="1" lang="ja-JP" altLang="en-US" smtClean="0"/>
              <a:pPr/>
              <a:t>&lt;#&gt;</a:t>
            </a:fld>
            <a:endParaRPr kumimoji="1" lang="ja-JP" altLang="en-US"/>
          </a:p>
        </p:txBody>
      </p:sp>
    </p:spTree>
    <p:extLst>
      <p:ext uri="{BB962C8B-B14F-4D97-AF65-F5344CB8AC3E}">
        <p14:creationId xmlns="" xmlns:p14="http://schemas.microsoft.com/office/powerpoint/2010/main" val="3804846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52D42C6-E6CB-458B-A4D6-3B2331174754}" type="datetimeFigureOut">
              <a:rPr kumimoji="1" lang="ja-JP" altLang="en-US" smtClean="0"/>
              <a:pPr/>
              <a:t>2019/12/4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5BC9CBB-2AA2-4403-A53C-822EADBE2982}" type="slidenum">
              <a:rPr kumimoji="1" lang="ja-JP" altLang="en-US" smtClean="0"/>
              <a:pPr/>
              <a:t>&lt;#&gt;</a:t>
            </a:fld>
            <a:endParaRPr kumimoji="1" lang="ja-JP" altLang="en-US"/>
          </a:p>
        </p:txBody>
      </p:sp>
    </p:spTree>
    <p:extLst>
      <p:ext uri="{BB962C8B-B14F-4D97-AF65-F5344CB8AC3E}">
        <p14:creationId xmlns="" xmlns:p14="http://schemas.microsoft.com/office/powerpoint/2010/main" val="42711694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0" descr="https://2.bp.blogspot.com/-uB3eB3PbH6g/WlGpczpDF1I/AAAAAAABJnU/y8qFTjCYuzE6VZ2M65mtW4F2AgYEaYZXACLcBGAs/s800/kanban_white_blank_yoko.png"/>
          <p:cNvPicPr>
            <a:picLocks noChangeAspect="1" noChangeArrowheads="1"/>
          </p:cNvPicPr>
          <p:nvPr/>
        </p:nvPicPr>
        <p:blipFill>
          <a:blip r:embed="rId2" cstate="print"/>
          <a:srcRect/>
          <a:stretch>
            <a:fillRect/>
          </a:stretch>
        </p:blipFill>
        <p:spPr bwMode="auto">
          <a:xfrm>
            <a:off x="1606548" y="3270319"/>
            <a:ext cx="5421085" cy="2228960"/>
          </a:xfrm>
          <a:prstGeom prst="rect">
            <a:avLst/>
          </a:prstGeom>
          <a:noFill/>
        </p:spPr>
      </p:pic>
      <p:sp>
        <p:nvSpPr>
          <p:cNvPr id="9" name="テキスト ボックス 8">
            <a:extLst>
              <a:ext uri="{FF2B5EF4-FFF2-40B4-BE49-F238E27FC236}">
                <a16:creationId xmlns="" xmlns:a16="http://schemas.microsoft.com/office/drawing/2014/main" id="{30BBAB70-1BB5-4413-967E-017A8F41B375}"/>
              </a:ext>
            </a:extLst>
          </p:cNvPr>
          <p:cNvSpPr txBox="1"/>
          <p:nvPr/>
        </p:nvSpPr>
        <p:spPr>
          <a:xfrm>
            <a:off x="13064" y="2448427"/>
            <a:ext cx="7093134" cy="2631490"/>
          </a:xfrm>
          <a:prstGeom prst="rect">
            <a:avLst/>
          </a:prstGeom>
          <a:noFill/>
        </p:spPr>
        <p:txBody>
          <a:bodyPr wrap="square" rtlCol="0">
            <a:spAutoFit/>
          </a:bodyPr>
          <a:lstStyle/>
          <a:p>
            <a:pPr>
              <a:lnSpc>
                <a:spcPts val="3000"/>
              </a:lnSpc>
              <a:spcAft>
                <a:spcPts val="600"/>
              </a:spcAft>
            </a:pPr>
            <a:r>
              <a:rPr kumimoji="1" lang="ja-JP" altLang="en-US" dirty="0" smtClean="0">
                <a:latin typeface="+mn-ea"/>
              </a:rPr>
              <a:t>座長</a:t>
            </a:r>
            <a:r>
              <a:rPr kumimoji="1" lang="ja-JP" altLang="en-US" dirty="0" smtClean="0">
                <a:latin typeface="+mn-ea"/>
                <a:sym typeface="Wingdings" pitchFamily="2" charset="2"/>
              </a:rPr>
              <a:t>：（</a:t>
            </a:r>
            <a:r>
              <a:rPr kumimoji="1" lang="ja-JP" altLang="en-US" dirty="0" smtClean="0">
                <a:latin typeface="+mn-ea"/>
              </a:rPr>
              <a:t>一社）福井県薬剤師会 理事　荒木 隆一</a:t>
            </a:r>
            <a:endParaRPr kumimoji="1" lang="en-US" altLang="ja-JP" dirty="0" smtClean="0">
              <a:latin typeface="+mn-ea"/>
            </a:endParaRPr>
          </a:p>
          <a:p>
            <a:pPr>
              <a:lnSpc>
                <a:spcPts val="3000"/>
              </a:lnSpc>
            </a:pPr>
            <a:r>
              <a:rPr kumimoji="1" lang="ja-JP" altLang="en-US" dirty="0" smtClean="0"/>
              <a:t>講師：山鹿地区薬剤師会 理事</a:t>
            </a:r>
            <a:r>
              <a:rPr kumimoji="1" lang="ja-JP" altLang="en-US" b="1" dirty="0" smtClean="0"/>
              <a:t>　</a:t>
            </a:r>
            <a:r>
              <a:rPr kumimoji="1" lang="ja-JP" altLang="en-US" sz="2400" b="1" dirty="0" smtClean="0"/>
              <a:t>大森 眞樹 </a:t>
            </a:r>
            <a:r>
              <a:rPr kumimoji="1" lang="ja-JP" altLang="en-US" b="1" dirty="0" smtClean="0"/>
              <a:t>先生</a:t>
            </a:r>
            <a:r>
              <a:rPr kumimoji="1" lang="ja-JP" altLang="en-US" dirty="0"/>
              <a:t>　　　　　　</a:t>
            </a:r>
            <a:endParaRPr kumimoji="1" lang="en-US" altLang="ja-JP" dirty="0">
              <a:latin typeface="+mn-ea"/>
            </a:endParaRPr>
          </a:p>
          <a:p>
            <a:pPr marL="2336800" indent="-627063">
              <a:lnSpc>
                <a:spcPts val="3000"/>
              </a:lnSpc>
              <a:spcBef>
                <a:spcPts val="600"/>
              </a:spcBef>
            </a:pPr>
            <a:r>
              <a:rPr kumimoji="1" lang="ja-JP" altLang="en-US" dirty="0" smtClean="0">
                <a:latin typeface="+mn-ea"/>
              </a:rPr>
              <a:t>　アイスブレイク（</a:t>
            </a:r>
            <a:r>
              <a:rPr kumimoji="1" lang="en-US" altLang="ja-JP" dirty="0" smtClean="0">
                <a:latin typeface="+mn-ea"/>
              </a:rPr>
              <a:t>19:30</a:t>
            </a:r>
            <a:r>
              <a:rPr kumimoji="1" lang="ja-JP" altLang="en-US" dirty="0" smtClean="0">
                <a:latin typeface="+mn-ea"/>
              </a:rPr>
              <a:t>～</a:t>
            </a:r>
            <a:r>
              <a:rPr kumimoji="1" lang="en-US" altLang="ja-JP" dirty="0" smtClean="0">
                <a:latin typeface="+mn-ea"/>
              </a:rPr>
              <a:t>20:00</a:t>
            </a:r>
            <a:r>
              <a:rPr kumimoji="1" lang="ja-JP" altLang="en-US" dirty="0" smtClean="0">
                <a:latin typeface="+mn-ea"/>
              </a:rPr>
              <a:t>）</a:t>
            </a:r>
            <a:endParaRPr kumimoji="1" lang="en-US" altLang="ja-JP" dirty="0" smtClean="0">
              <a:latin typeface="+mn-ea"/>
            </a:endParaRPr>
          </a:p>
          <a:p>
            <a:pPr marL="2336800" indent="-627063">
              <a:lnSpc>
                <a:spcPts val="3000"/>
              </a:lnSpc>
            </a:pPr>
            <a:r>
              <a:rPr kumimoji="1" lang="ja-JP" altLang="en-US" sz="2400" b="1" dirty="0" smtClean="0">
                <a:latin typeface="+mn-ea"/>
              </a:rPr>
              <a:t> 今話題の人生会議や認知症について</a:t>
            </a:r>
            <a:endParaRPr kumimoji="1" lang="en-US" altLang="ja-JP" sz="2400" b="1" dirty="0" smtClean="0">
              <a:latin typeface="+mn-ea"/>
            </a:endParaRPr>
          </a:p>
          <a:p>
            <a:pPr marL="2336800" indent="-627063">
              <a:lnSpc>
                <a:spcPts val="3000"/>
              </a:lnSpc>
              <a:spcBef>
                <a:spcPts val="600"/>
              </a:spcBef>
            </a:pPr>
            <a:r>
              <a:rPr kumimoji="1" lang="ja-JP" altLang="en-US" dirty="0" smtClean="0">
                <a:latin typeface="+mn-ea"/>
              </a:rPr>
              <a:t>　特別講演（</a:t>
            </a:r>
            <a:r>
              <a:rPr kumimoji="1" lang="en-US" altLang="ja-JP" dirty="0" smtClean="0">
                <a:latin typeface="+mn-ea"/>
              </a:rPr>
              <a:t>20:00</a:t>
            </a:r>
            <a:r>
              <a:rPr kumimoji="1" lang="ja-JP" altLang="en-US" dirty="0" smtClean="0">
                <a:latin typeface="+mn-ea"/>
              </a:rPr>
              <a:t>～</a:t>
            </a:r>
            <a:r>
              <a:rPr kumimoji="1" lang="en-US" altLang="ja-JP" dirty="0" smtClean="0">
                <a:latin typeface="+mn-ea"/>
              </a:rPr>
              <a:t>21:00</a:t>
            </a:r>
            <a:r>
              <a:rPr kumimoji="1" lang="ja-JP" altLang="en-US" dirty="0" smtClean="0">
                <a:latin typeface="+mn-ea"/>
              </a:rPr>
              <a:t>）</a:t>
            </a:r>
            <a:endParaRPr kumimoji="1" lang="en-US" altLang="ja-JP" dirty="0" smtClean="0">
              <a:latin typeface="+mn-ea"/>
            </a:endParaRPr>
          </a:p>
          <a:p>
            <a:pPr marL="2336800" indent="-627063">
              <a:lnSpc>
                <a:spcPts val="3000"/>
              </a:lnSpc>
            </a:pPr>
            <a:r>
              <a:rPr kumimoji="1" lang="ja-JP" altLang="en-US" sz="2400" b="1" dirty="0" smtClean="0">
                <a:latin typeface="+mn-ea"/>
              </a:rPr>
              <a:t> 「知らなきゃ損する薬剤師活用術」</a:t>
            </a:r>
            <a:endParaRPr kumimoji="1" lang="en-US" altLang="ja-JP" sz="2400" b="1" dirty="0">
              <a:latin typeface="+mn-ea"/>
            </a:endParaRPr>
          </a:p>
        </p:txBody>
      </p:sp>
      <p:sp>
        <p:nvSpPr>
          <p:cNvPr id="2" name="テキスト ボックス 1">
            <a:extLst>
              <a:ext uri="{FF2B5EF4-FFF2-40B4-BE49-F238E27FC236}">
                <a16:creationId xmlns="" xmlns:a16="http://schemas.microsoft.com/office/drawing/2014/main" id="{F749765B-64E7-4914-81C5-A6E67041C836}"/>
              </a:ext>
            </a:extLst>
          </p:cNvPr>
          <p:cNvSpPr txBox="1"/>
          <p:nvPr/>
        </p:nvSpPr>
        <p:spPr>
          <a:xfrm>
            <a:off x="49428" y="1447683"/>
            <a:ext cx="6768000" cy="978729"/>
          </a:xfrm>
          <a:prstGeom prst="rect">
            <a:avLst/>
          </a:prstGeom>
          <a:noFill/>
          <a:ln w="76200" cmpd="thickThin">
            <a:solidFill>
              <a:schemeClr val="tx1"/>
            </a:solidFill>
          </a:ln>
        </p:spPr>
        <p:txBody>
          <a:bodyPr wrap="square" rtlCol="0">
            <a:spAutoFit/>
          </a:bodyPr>
          <a:lstStyle/>
          <a:p>
            <a:pPr>
              <a:lnSpc>
                <a:spcPct val="120000"/>
              </a:lnSpc>
            </a:pPr>
            <a:r>
              <a:rPr kumimoji="1" lang="ja-JP" altLang="en-US" sz="1200" dirty="0" smtClean="0">
                <a:latin typeface="+mn-ea"/>
              </a:rPr>
              <a:t>学校薬剤師、災害支援、ケア・カフェなど、様々な分野でご活躍されている熊本県の大森眞樹先生をお招きし講演会を開催します。今回は、特別講演の前にグループに分かれて与えられた問題について話し合ってもらいます。多職種連携はもちろん、患者</a:t>
            </a:r>
            <a:r>
              <a:rPr kumimoji="1" lang="ja-JP" altLang="en-US" sz="1200" dirty="0">
                <a:latin typeface="+mn-ea"/>
              </a:rPr>
              <a:t>と接する上で何が大切</a:t>
            </a:r>
            <a:r>
              <a:rPr kumimoji="1" lang="ja-JP" altLang="en-US" sz="1200" dirty="0" smtClean="0">
                <a:latin typeface="+mn-ea"/>
              </a:rPr>
              <a:t>かを</a:t>
            </a:r>
            <a:r>
              <a:rPr kumimoji="1" lang="ja-JP" altLang="en-US" sz="1200" dirty="0">
                <a:latin typeface="+mn-ea"/>
              </a:rPr>
              <a:t>考える貴重な機会です。皆様の積極的な参加をお願いします。</a:t>
            </a:r>
            <a:endParaRPr kumimoji="1" lang="en-US" altLang="ja-JP" sz="1200" dirty="0">
              <a:latin typeface="+mn-ea"/>
            </a:endParaRPr>
          </a:p>
        </p:txBody>
      </p:sp>
      <p:sp>
        <p:nvSpPr>
          <p:cNvPr id="5" name="テキスト ボックス 4">
            <a:extLst>
              <a:ext uri="{FF2B5EF4-FFF2-40B4-BE49-F238E27FC236}">
                <a16:creationId xmlns="" xmlns:a16="http://schemas.microsoft.com/office/drawing/2014/main" id="{D5DE7F77-284F-47B7-9045-90F488664A43}"/>
              </a:ext>
            </a:extLst>
          </p:cNvPr>
          <p:cNvSpPr txBox="1"/>
          <p:nvPr/>
        </p:nvSpPr>
        <p:spPr>
          <a:xfrm>
            <a:off x="0" y="0"/>
            <a:ext cx="6858000" cy="562238"/>
          </a:xfrm>
          <a:prstGeom prst="rect">
            <a:avLst/>
          </a:prstGeom>
          <a:solidFill>
            <a:schemeClr val="tx1"/>
          </a:solidFill>
          <a:ln>
            <a:solidFill>
              <a:schemeClr val="tx1"/>
            </a:solidFill>
          </a:ln>
        </p:spPr>
        <p:txBody>
          <a:bodyPr wrap="square" tIns="180000" bIns="72000" rtlCol="0">
            <a:spAutoFit/>
          </a:bodyPr>
          <a:lstStyle/>
          <a:p>
            <a:pPr algn="ctr"/>
            <a:r>
              <a:rPr kumimoji="1" lang="ja-JP" altLang="en-US" sz="2000" b="1" dirty="0">
                <a:solidFill>
                  <a:schemeClr val="bg1"/>
                </a:solidFill>
                <a:latin typeface="+mj-ea"/>
              </a:rPr>
              <a:t>在宅薬剤管理指導研修センター運営委託事業 研修会</a:t>
            </a:r>
          </a:p>
        </p:txBody>
      </p:sp>
      <p:sp>
        <p:nvSpPr>
          <p:cNvPr id="8" name="テキスト ボックス 7">
            <a:extLst>
              <a:ext uri="{FF2B5EF4-FFF2-40B4-BE49-F238E27FC236}">
                <a16:creationId xmlns="" xmlns:a16="http://schemas.microsoft.com/office/drawing/2014/main" id="{4262CB62-3421-4841-8963-86FBDF0EC514}"/>
              </a:ext>
            </a:extLst>
          </p:cNvPr>
          <p:cNvSpPr txBox="1"/>
          <p:nvPr/>
        </p:nvSpPr>
        <p:spPr>
          <a:xfrm>
            <a:off x="376027" y="581319"/>
            <a:ext cx="5656420" cy="830997"/>
          </a:xfrm>
          <a:prstGeom prst="rect">
            <a:avLst/>
          </a:prstGeom>
          <a:noFill/>
        </p:spPr>
        <p:txBody>
          <a:bodyPr wrap="none" rtlCol="0">
            <a:spAutoFit/>
          </a:bodyPr>
          <a:lstStyle/>
          <a:p>
            <a:pPr>
              <a:lnSpc>
                <a:spcPct val="120000"/>
              </a:lnSpc>
            </a:pPr>
            <a:r>
              <a:rPr kumimoji="1" lang="ja-JP" altLang="en-US" sz="2000" dirty="0">
                <a:latin typeface="+mn-ea"/>
              </a:rPr>
              <a:t>日時：</a:t>
            </a:r>
            <a:r>
              <a:rPr kumimoji="1" lang="ja-JP" altLang="en-US" sz="2000" dirty="0" smtClean="0">
                <a:latin typeface="+mn-ea"/>
              </a:rPr>
              <a:t>令和２年１月</a:t>
            </a:r>
            <a:r>
              <a:rPr kumimoji="1" lang="en-US" altLang="ja-JP" sz="2000" dirty="0" smtClean="0">
                <a:latin typeface="+mn-ea"/>
              </a:rPr>
              <a:t>23</a:t>
            </a:r>
            <a:r>
              <a:rPr kumimoji="1" lang="ja-JP" altLang="en-US" sz="2000" dirty="0" smtClean="0">
                <a:latin typeface="+mn-ea"/>
              </a:rPr>
              <a:t>日</a:t>
            </a:r>
            <a:r>
              <a:rPr kumimoji="1" lang="ja-JP" altLang="en-US" sz="2000" dirty="0">
                <a:latin typeface="+mn-ea"/>
              </a:rPr>
              <a:t>（木）</a:t>
            </a:r>
            <a:r>
              <a:rPr kumimoji="1" lang="en-US" altLang="ja-JP" sz="2000" dirty="0">
                <a:latin typeface="+mn-ea"/>
              </a:rPr>
              <a:t>19:30</a:t>
            </a:r>
            <a:r>
              <a:rPr kumimoji="1" lang="ja-JP" altLang="en-US" sz="2000" dirty="0">
                <a:latin typeface="+mn-ea"/>
              </a:rPr>
              <a:t>～</a:t>
            </a:r>
            <a:r>
              <a:rPr kumimoji="1" lang="en-US" altLang="ja-JP" sz="2000" dirty="0">
                <a:latin typeface="+mn-ea"/>
              </a:rPr>
              <a:t>21:00</a:t>
            </a:r>
          </a:p>
          <a:p>
            <a:pPr>
              <a:lnSpc>
                <a:spcPct val="120000"/>
              </a:lnSpc>
            </a:pPr>
            <a:r>
              <a:rPr kumimoji="1" lang="ja-JP" altLang="en-US" sz="2000" dirty="0">
                <a:latin typeface="+mn-ea"/>
              </a:rPr>
              <a:t>会場</a:t>
            </a:r>
            <a:r>
              <a:rPr kumimoji="1" lang="ja-JP" altLang="en-US" sz="2000" dirty="0" smtClean="0">
                <a:latin typeface="+mn-ea"/>
              </a:rPr>
              <a:t>：</a:t>
            </a:r>
            <a:r>
              <a:rPr kumimoji="1" lang="en-US" altLang="ja-JP" sz="2000" dirty="0" smtClean="0">
                <a:latin typeface="+mn-ea"/>
              </a:rPr>
              <a:t>AOSSA</a:t>
            </a:r>
            <a:r>
              <a:rPr kumimoji="1" lang="ja-JP" altLang="en-US" sz="2000" dirty="0" smtClean="0">
                <a:latin typeface="+mn-ea"/>
              </a:rPr>
              <a:t>　研修室</a:t>
            </a:r>
            <a:r>
              <a:rPr kumimoji="1" lang="en-US" altLang="ja-JP" sz="2000" dirty="0" smtClean="0">
                <a:latin typeface="+mn-ea"/>
              </a:rPr>
              <a:t>607</a:t>
            </a:r>
            <a:r>
              <a:rPr kumimoji="1" lang="ja-JP" altLang="en-US" sz="1400" dirty="0" smtClean="0">
                <a:latin typeface="+mn-ea"/>
              </a:rPr>
              <a:t>（福井市手寄１丁目４−１）</a:t>
            </a:r>
            <a:endParaRPr kumimoji="1" lang="ja-JP" altLang="en-US" sz="1400" dirty="0">
              <a:latin typeface="+mn-ea"/>
            </a:endParaRPr>
          </a:p>
        </p:txBody>
      </p:sp>
      <p:sp>
        <p:nvSpPr>
          <p:cNvPr id="10" name="テキスト ボックス 9"/>
          <p:cNvSpPr txBox="1"/>
          <p:nvPr/>
        </p:nvSpPr>
        <p:spPr>
          <a:xfrm>
            <a:off x="118466" y="7179294"/>
            <a:ext cx="6615915" cy="261610"/>
          </a:xfrm>
          <a:prstGeom prst="rect">
            <a:avLst/>
          </a:prstGeom>
          <a:noFill/>
        </p:spPr>
        <p:txBody>
          <a:bodyPr wrap="none" rtlCol="0">
            <a:spAutoFit/>
          </a:bodyPr>
          <a:lstStyle/>
          <a:p>
            <a:pPr algn="ctr"/>
            <a:r>
              <a:rPr kumimoji="1" lang="en-US" altLang="ja-JP" sz="1100" dirty="0">
                <a:latin typeface="+mn-ea"/>
              </a:rPr>
              <a:t>-----------------------------</a:t>
            </a:r>
            <a:r>
              <a:rPr kumimoji="1" lang="ja-JP" altLang="en-US" sz="1100" dirty="0">
                <a:latin typeface="+mn-ea"/>
              </a:rPr>
              <a:t>（切り取らずにこのままご返信ください）</a:t>
            </a:r>
            <a:r>
              <a:rPr kumimoji="1" lang="en-US" altLang="ja-JP" sz="1100" dirty="0">
                <a:latin typeface="+mn-ea"/>
              </a:rPr>
              <a:t>-------------------------------</a:t>
            </a:r>
            <a:endParaRPr kumimoji="1" lang="ja-JP" altLang="en-US" sz="1100" dirty="0">
              <a:latin typeface="+mn-ea"/>
            </a:endParaRPr>
          </a:p>
        </p:txBody>
      </p:sp>
      <p:sp>
        <p:nvSpPr>
          <p:cNvPr id="11" name="テキスト ボックス 10"/>
          <p:cNvSpPr txBox="1"/>
          <p:nvPr/>
        </p:nvSpPr>
        <p:spPr>
          <a:xfrm>
            <a:off x="903846" y="6402974"/>
            <a:ext cx="4770858" cy="498598"/>
          </a:xfrm>
          <a:prstGeom prst="rect">
            <a:avLst/>
          </a:prstGeom>
          <a:noFill/>
        </p:spPr>
        <p:txBody>
          <a:bodyPr wrap="none" rtlCol="0">
            <a:spAutoFit/>
          </a:bodyPr>
          <a:lstStyle/>
          <a:p>
            <a:pPr>
              <a:lnSpc>
                <a:spcPct val="120000"/>
              </a:lnSpc>
            </a:pPr>
            <a:r>
              <a:rPr kumimoji="1" lang="en-US" altLang="ja-JP" sz="1100" dirty="0"/>
              <a:t>※</a:t>
            </a:r>
            <a:r>
              <a:rPr kumimoji="1" lang="ja-JP" altLang="en-US" sz="1100" dirty="0"/>
              <a:t>日本薬剤師研修センター認定薬剤師制度受講シール「</a:t>
            </a:r>
            <a:r>
              <a:rPr kumimoji="1" lang="en-US" altLang="ja-JP" sz="1100" dirty="0"/>
              <a:t>1</a:t>
            </a:r>
            <a:r>
              <a:rPr kumimoji="1" lang="ja-JP" altLang="en-US" sz="1100" dirty="0"/>
              <a:t>単位」申請予定</a:t>
            </a:r>
            <a:endParaRPr kumimoji="1" lang="en-US" altLang="ja-JP" sz="1100" dirty="0"/>
          </a:p>
          <a:p>
            <a:pPr>
              <a:lnSpc>
                <a:spcPct val="120000"/>
              </a:lnSpc>
            </a:pPr>
            <a:r>
              <a:rPr kumimoji="1" lang="en-US" altLang="ja-JP" sz="1100" dirty="0"/>
              <a:t>※</a:t>
            </a:r>
            <a:r>
              <a:rPr kumimoji="1" lang="ja-JP" altLang="en-US" sz="1100" dirty="0"/>
              <a:t>日病薬病院薬学認定薬剤師制度（領域</a:t>
            </a:r>
            <a:r>
              <a:rPr kumimoji="1" lang="en-US" altLang="ja-JP" sz="1100" dirty="0"/>
              <a:t> </a:t>
            </a:r>
            <a:r>
              <a:rPr kumimoji="1" lang="ja-JP" altLang="en-US" sz="1100" dirty="0" smtClean="0"/>
              <a:t>●</a:t>
            </a:r>
            <a:r>
              <a:rPr kumimoji="1" lang="en-US" altLang="ja-JP" sz="1100" dirty="0" smtClean="0"/>
              <a:t>-</a:t>
            </a:r>
            <a:r>
              <a:rPr kumimoji="1" lang="ja-JP" altLang="en-US" sz="1100" dirty="0" smtClean="0"/>
              <a:t>●）</a:t>
            </a:r>
            <a:r>
              <a:rPr kumimoji="1" lang="ja-JP" altLang="en-US" sz="1100" dirty="0"/>
              <a:t>●</a:t>
            </a:r>
            <a:r>
              <a:rPr kumimoji="1" lang="ja-JP" altLang="en-US" sz="1100" dirty="0" smtClean="0"/>
              <a:t>単位</a:t>
            </a:r>
            <a:r>
              <a:rPr kumimoji="1" lang="ja-JP" altLang="en-US" sz="1100" dirty="0"/>
              <a:t>申請中</a:t>
            </a:r>
          </a:p>
        </p:txBody>
      </p:sp>
      <p:sp>
        <p:nvSpPr>
          <p:cNvPr id="12" name="テキスト ボックス 11"/>
          <p:cNvSpPr txBox="1"/>
          <p:nvPr/>
        </p:nvSpPr>
        <p:spPr>
          <a:xfrm>
            <a:off x="256036" y="6870811"/>
            <a:ext cx="6340198" cy="338554"/>
          </a:xfrm>
          <a:prstGeom prst="rect">
            <a:avLst/>
          </a:prstGeom>
          <a:noFill/>
        </p:spPr>
        <p:txBody>
          <a:bodyPr wrap="none" rtlCol="0">
            <a:spAutoFit/>
          </a:bodyPr>
          <a:lstStyle/>
          <a:p>
            <a:pPr algn="ctr"/>
            <a:r>
              <a:rPr kumimoji="1" lang="ja-JP" altLang="en-US" sz="1600" dirty="0"/>
              <a:t>共催　福井県　一般社団法人福井県薬剤師会　福井県病院薬剤師会</a:t>
            </a:r>
          </a:p>
        </p:txBody>
      </p:sp>
      <p:sp>
        <p:nvSpPr>
          <p:cNvPr id="13" name="テキスト ボックス 12"/>
          <p:cNvSpPr txBox="1"/>
          <p:nvPr/>
        </p:nvSpPr>
        <p:spPr>
          <a:xfrm>
            <a:off x="2892160" y="7421292"/>
            <a:ext cx="1082348" cy="307777"/>
          </a:xfrm>
          <a:prstGeom prst="rect">
            <a:avLst/>
          </a:prstGeom>
          <a:noFill/>
        </p:spPr>
        <p:txBody>
          <a:bodyPr wrap="none" rtlCol="0">
            <a:spAutoFit/>
          </a:bodyPr>
          <a:lstStyle/>
          <a:p>
            <a:r>
              <a:rPr kumimoji="1" lang="ja-JP" altLang="en-US" sz="1400" dirty="0"/>
              <a:t>参加申込書</a:t>
            </a:r>
          </a:p>
        </p:txBody>
      </p:sp>
      <p:sp>
        <p:nvSpPr>
          <p:cNvPr id="14" name="テキスト ボックス 13"/>
          <p:cNvSpPr txBox="1"/>
          <p:nvPr/>
        </p:nvSpPr>
        <p:spPr>
          <a:xfrm>
            <a:off x="125769" y="7661721"/>
            <a:ext cx="6643165" cy="261610"/>
          </a:xfrm>
          <a:prstGeom prst="rect">
            <a:avLst/>
          </a:prstGeom>
          <a:noFill/>
        </p:spPr>
        <p:txBody>
          <a:bodyPr wrap="none" rtlCol="0">
            <a:spAutoFit/>
          </a:bodyPr>
          <a:lstStyle/>
          <a:p>
            <a:pPr algn="ctr"/>
            <a:r>
              <a:rPr kumimoji="1" lang="ja-JP" altLang="en-US" sz="1100" dirty="0">
                <a:latin typeface="+mn-ea"/>
              </a:rPr>
              <a:t>返信先：薬事情報センター　</a:t>
            </a:r>
            <a:r>
              <a:rPr kumimoji="1" lang="en-US" altLang="ja-JP" sz="1100" dirty="0">
                <a:latin typeface="+mn-ea"/>
              </a:rPr>
              <a:t>FAX</a:t>
            </a:r>
            <a:r>
              <a:rPr kumimoji="1" lang="ja-JP" altLang="en-US" sz="1100" dirty="0">
                <a:latin typeface="+mn-ea"/>
              </a:rPr>
              <a:t>（</a:t>
            </a:r>
            <a:r>
              <a:rPr kumimoji="1" lang="en-US" altLang="ja-JP" sz="1100" dirty="0">
                <a:latin typeface="+mn-ea"/>
              </a:rPr>
              <a:t>0776-61-6561</a:t>
            </a:r>
            <a:r>
              <a:rPr kumimoji="1" lang="ja-JP" altLang="en-US" sz="1100" dirty="0">
                <a:latin typeface="+mn-ea"/>
              </a:rPr>
              <a:t>）　　　　　　</a:t>
            </a:r>
            <a:r>
              <a:rPr kumimoji="1" lang="ja-JP" altLang="en-US" sz="1100" u="heavy" dirty="0">
                <a:latin typeface="+mn-ea"/>
              </a:rPr>
              <a:t>　</a:t>
            </a:r>
            <a:r>
              <a:rPr kumimoji="1" lang="ja-JP" altLang="en-US" sz="1100" b="1" u="heavy" dirty="0">
                <a:latin typeface="+mn-ea"/>
              </a:rPr>
              <a:t>期限：令和元年</a:t>
            </a:r>
            <a:r>
              <a:rPr kumimoji="1" lang="en-US" altLang="ja-JP" sz="1100" b="1" u="heavy" dirty="0" smtClean="0">
                <a:latin typeface="+mn-ea"/>
              </a:rPr>
              <a:t>12</a:t>
            </a:r>
            <a:r>
              <a:rPr kumimoji="1" lang="ja-JP" altLang="en-US" sz="1100" b="1" u="heavy" dirty="0" smtClean="0">
                <a:latin typeface="+mn-ea"/>
              </a:rPr>
              <a:t>月</a:t>
            </a:r>
            <a:r>
              <a:rPr kumimoji="1" lang="en-US" altLang="ja-JP" sz="1100" b="1" u="heavy" dirty="0" smtClean="0">
                <a:latin typeface="+mn-ea"/>
              </a:rPr>
              <a:t>26</a:t>
            </a:r>
            <a:r>
              <a:rPr kumimoji="1" lang="ja-JP" altLang="en-US" sz="1100" b="1" u="heavy" dirty="0" smtClean="0">
                <a:latin typeface="+mn-ea"/>
              </a:rPr>
              <a:t>日（木）</a:t>
            </a:r>
            <a:endParaRPr kumimoji="1" lang="ja-JP" altLang="en-US" sz="1100" b="1" u="heavy" dirty="0">
              <a:latin typeface="+mn-ea"/>
            </a:endParaRPr>
          </a:p>
        </p:txBody>
      </p:sp>
      <p:graphicFrame>
        <p:nvGraphicFramePr>
          <p:cNvPr id="15" name="表 14"/>
          <p:cNvGraphicFramePr>
            <a:graphicFrameLocks noGrp="1"/>
          </p:cNvGraphicFramePr>
          <p:nvPr/>
        </p:nvGraphicFramePr>
        <p:xfrm>
          <a:off x="275575" y="7912323"/>
          <a:ext cx="6300000" cy="676496"/>
        </p:xfrm>
        <a:graphic>
          <a:graphicData uri="http://schemas.openxmlformats.org/drawingml/2006/table">
            <a:tbl>
              <a:tblPr firstRow="1" bandRow="1">
                <a:tableStyleId>{5940675A-B579-460E-94D1-54222C63F5DA}</a:tableStyleId>
              </a:tblPr>
              <a:tblGrid>
                <a:gridCol w="953150">
                  <a:extLst>
                    <a:ext uri="{9D8B030D-6E8A-4147-A177-3AD203B41FA5}">
                      <a16:colId xmlns="" xmlns:a16="http://schemas.microsoft.com/office/drawing/2014/main" val="20000"/>
                    </a:ext>
                  </a:extLst>
                </a:gridCol>
                <a:gridCol w="2222813">
                  <a:extLst>
                    <a:ext uri="{9D8B030D-6E8A-4147-A177-3AD203B41FA5}">
                      <a16:colId xmlns="" xmlns:a16="http://schemas.microsoft.com/office/drawing/2014/main" val="20001"/>
                    </a:ext>
                  </a:extLst>
                </a:gridCol>
                <a:gridCol w="1403797">
                  <a:extLst>
                    <a:ext uri="{9D8B030D-6E8A-4147-A177-3AD203B41FA5}">
                      <a16:colId xmlns="" xmlns:a16="http://schemas.microsoft.com/office/drawing/2014/main" val="20002"/>
                    </a:ext>
                  </a:extLst>
                </a:gridCol>
                <a:gridCol w="1720240">
                  <a:extLst>
                    <a:ext uri="{9D8B030D-6E8A-4147-A177-3AD203B41FA5}">
                      <a16:colId xmlns="" xmlns:a16="http://schemas.microsoft.com/office/drawing/2014/main" val="20003"/>
                    </a:ext>
                  </a:extLst>
                </a:gridCol>
              </a:tblGrid>
              <a:tr h="252000">
                <a:tc>
                  <a:txBody>
                    <a:bodyPr/>
                    <a:lstStyle/>
                    <a:p>
                      <a:pPr algn="ctr"/>
                      <a:r>
                        <a:rPr kumimoji="1" lang="ja-JP" altLang="en-US" sz="900" dirty="0"/>
                        <a:t>施設名</a:t>
                      </a:r>
                    </a:p>
                  </a:txBody>
                  <a:tcPr marL="90000" marR="90000" marT="0" marB="0" anchor="ctr"/>
                </a:tc>
                <a:tc gridSpan="3">
                  <a:txBody>
                    <a:bodyPr/>
                    <a:lstStyle/>
                    <a:p>
                      <a:pPr algn="r"/>
                      <a:r>
                        <a:rPr kumimoji="1" lang="ja-JP" altLang="en-US" sz="1100" dirty="0"/>
                        <a:t>（</a:t>
                      </a:r>
                      <a:r>
                        <a:rPr kumimoji="1" lang="en-US" altLang="ja-JP" sz="1100" dirty="0"/>
                        <a:t>TEL</a:t>
                      </a:r>
                      <a:r>
                        <a:rPr kumimoji="1" lang="ja-JP" altLang="en-US" sz="1100" dirty="0"/>
                        <a:t>　　　　　　　　　　　　　）　　　　　</a:t>
                      </a:r>
                      <a:endParaRPr kumimoji="1" lang="en-US" altLang="ja-JP" sz="1100" dirty="0"/>
                    </a:p>
                  </a:txBody>
                  <a:tcPr marL="90000" marR="90000" marT="0" marB="0" anchor="ctr"/>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 xmlns:a16="http://schemas.microsoft.com/office/drawing/2014/main" val="10000"/>
                  </a:ext>
                </a:extLst>
              </a:tr>
              <a:tr h="172496">
                <a:tc>
                  <a:txBody>
                    <a:bodyPr/>
                    <a:lstStyle/>
                    <a:p>
                      <a:pPr algn="ctr"/>
                      <a:r>
                        <a:rPr kumimoji="1" lang="ja-JP" altLang="en-US" sz="900" dirty="0" smtClean="0"/>
                        <a:t>ふりがな</a:t>
                      </a:r>
                      <a:endParaRPr kumimoji="1" lang="ja-JP" altLang="en-US" sz="900" dirty="0"/>
                    </a:p>
                  </a:txBody>
                  <a:tcPr marL="90000" marR="90000" marT="0" marB="0" anchor="ctr">
                    <a:lnB w="12700" cap="flat" cmpd="sng" algn="ctr">
                      <a:solidFill>
                        <a:schemeClr val="tx1"/>
                      </a:solidFill>
                      <a:prstDash val="sysDot"/>
                      <a:round/>
                      <a:headEnd type="none" w="med" len="med"/>
                      <a:tailEnd type="none" w="med" len="med"/>
                    </a:lnB>
                  </a:tcPr>
                </a:tc>
                <a:tc>
                  <a:txBody>
                    <a:bodyPr/>
                    <a:lstStyle/>
                    <a:p>
                      <a:pPr algn="ctr"/>
                      <a:endParaRPr kumimoji="1" lang="ja-JP" altLang="en-US" sz="1100" dirty="0"/>
                    </a:p>
                  </a:txBody>
                  <a:tcPr marL="90000" marR="90000" marT="0" marB="0" anchor="ctr">
                    <a:lnB w="12700" cap="flat" cmpd="sng" algn="ctr">
                      <a:solidFill>
                        <a:schemeClr val="tx1"/>
                      </a:solidFill>
                      <a:prstDash val="sysDot"/>
                      <a:round/>
                      <a:headEnd type="none" w="med" len="med"/>
                      <a:tailEnd type="none" w="med" len="med"/>
                    </a:lnB>
                  </a:tcPr>
                </a:tc>
                <a:tc rowSpan="2">
                  <a:txBody>
                    <a:bodyPr/>
                    <a:lstStyle/>
                    <a:p>
                      <a:pPr algn="ctr"/>
                      <a:r>
                        <a:rPr kumimoji="1" lang="ja-JP" altLang="en-US" sz="900" dirty="0"/>
                        <a:t>薬剤師免許</a:t>
                      </a:r>
                      <a:r>
                        <a:rPr kumimoji="1" lang="ja-JP" altLang="en-US" sz="900" dirty="0" smtClean="0"/>
                        <a:t>番号</a:t>
                      </a:r>
                      <a:endParaRPr kumimoji="1" lang="ja-JP" altLang="en-US" sz="900" dirty="0"/>
                    </a:p>
                  </a:txBody>
                  <a:tcPr marL="90000" marR="90000" marT="0" marB="0" anchor="ctr"/>
                </a:tc>
                <a:tc rowSpan="2">
                  <a:txBody>
                    <a:bodyPr/>
                    <a:lstStyle/>
                    <a:p>
                      <a:pPr algn="ctr"/>
                      <a:endParaRPr kumimoji="1" lang="ja-JP" altLang="en-US" sz="1100" dirty="0"/>
                    </a:p>
                  </a:txBody>
                  <a:tcPr marL="90000" marR="90000" marT="0" marB="0" anchor="ctr"/>
                </a:tc>
                <a:extLst>
                  <a:ext uri="{0D108BD9-81ED-4DB2-BD59-A6C34878D82A}">
                    <a16:rowId xmlns="" xmlns:a16="http://schemas.microsoft.com/office/drawing/2014/main" val="10001"/>
                  </a:ext>
                </a:extLst>
              </a:tr>
              <a:tr h="252000">
                <a:tc>
                  <a:txBody>
                    <a:bodyPr/>
                    <a:lstStyle/>
                    <a:p>
                      <a:pPr algn="ctr"/>
                      <a:r>
                        <a:rPr kumimoji="1" lang="ja-JP" altLang="en-US" sz="900" dirty="0"/>
                        <a:t>氏名</a:t>
                      </a:r>
                    </a:p>
                  </a:txBody>
                  <a:tcPr marL="90000" marR="90000" marT="0" marB="0" anchor="ctr">
                    <a:lnT w="12700" cap="flat" cmpd="sng" algn="ctr">
                      <a:solidFill>
                        <a:schemeClr val="tx1"/>
                      </a:solidFill>
                      <a:prstDash val="sysDot"/>
                      <a:round/>
                      <a:headEnd type="none" w="med" len="med"/>
                      <a:tailEnd type="none" w="med" len="med"/>
                    </a:lnT>
                  </a:tcPr>
                </a:tc>
                <a:tc>
                  <a:txBody>
                    <a:bodyPr/>
                    <a:lstStyle/>
                    <a:p>
                      <a:pPr algn="ctr"/>
                      <a:endParaRPr kumimoji="1" lang="ja-JP" altLang="en-US" sz="1100" dirty="0"/>
                    </a:p>
                  </a:txBody>
                  <a:tcPr marL="90000" marR="90000" marT="0" marB="0" anchor="ctr">
                    <a:lnT w="12700" cap="flat" cmpd="sng" algn="ctr">
                      <a:solidFill>
                        <a:schemeClr val="tx1"/>
                      </a:solidFill>
                      <a:prstDash val="sysDot"/>
                      <a:round/>
                      <a:headEnd type="none" w="med" len="med"/>
                      <a:tailEnd type="none" w="med" len="med"/>
                    </a:lnT>
                  </a:tcPr>
                </a:tc>
                <a:tc vMerge="1">
                  <a:txBody>
                    <a:bodyPr/>
                    <a:lstStyle/>
                    <a:p>
                      <a:pPr algn="ctr"/>
                      <a:endParaRPr kumimoji="1" lang="ja-JP" altLang="en-US" sz="1100" dirty="0"/>
                    </a:p>
                  </a:txBody>
                  <a:tcPr anchor="ctr"/>
                </a:tc>
                <a:tc vMerge="1">
                  <a:txBody>
                    <a:bodyPr/>
                    <a:lstStyle/>
                    <a:p>
                      <a:pPr algn="ctr"/>
                      <a:endParaRPr kumimoji="1" lang="ja-JP" altLang="en-US" sz="1100" dirty="0"/>
                    </a:p>
                  </a:txBody>
                  <a:tcPr anchor="ctr"/>
                </a:tc>
                <a:extLst>
                  <a:ext uri="{0D108BD9-81ED-4DB2-BD59-A6C34878D82A}">
                    <a16:rowId xmlns="" xmlns:a16="http://schemas.microsoft.com/office/drawing/2014/main" val="10002"/>
                  </a:ext>
                </a:extLst>
              </a:tr>
            </a:tbl>
          </a:graphicData>
        </a:graphic>
      </p:graphicFrame>
      <p:sp>
        <p:nvSpPr>
          <p:cNvPr id="17" name="テキスト ボックス 16"/>
          <p:cNvSpPr txBox="1"/>
          <p:nvPr/>
        </p:nvSpPr>
        <p:spPr>
          <a:xfrm>
            <a:off x="185355" y="8785647"/>
            <a:ext cx="6512007" cy="1300356"/>
          </a:xfrm>
          <a:prstGeom prst="rect">
            <a:avLst/>
          </a:prstGeom>
          <a:noFill/>
        </p:spPr>
        <p:txBody>
          <a:bodyPr wrap="square" rtlCol="0">
            <a:spAutoFit/>
          </a:bodyPr>
          <a:lstStyle/>
          <a:p>
            <a:pPr marL="185738" indent="-185738">
              <a:spcAft>
                <a:spcPts val="600"/>
              </a:spcAft>
            </a:pPr>
            <a:r>
              <a:rPr kumimoji="1" lang="ja-JP" altLang="en-US" sz="1050" b="1" u="sng" dirty="0">
                <a:latin typeface="+mn-ea"/>
              </a:rPr>
              <a:t>日本薬剤師研修センター認定薬剤師制度受講シールを希望する方は以下の内容を厳守してください</a:t>
            </a:r>
            <a:endParaRPr kumimoji="1" lang="en-US" altLang="ja-JP" sz="1050" b="1" u="sng" dirty="0">
              <a:latin typeface="+mn-ea"/>
            </a:endParaRPr>
          </a:p>
          <a:p>
            <a:pPr marL="185738" indent="-185738">
              <a:buFontTx/>
              <a:buChar char="※"/>
            </a:pPr>
            <a:r>
              <a:rPr kumimoji="1" lang="ja-JP" altLang="en-US" sz="1050" b="1" u="sng" dirty="0">
                <a:latin typeface="+mn-ea"/>
              </a:rPr>
              <a:t>氏名、薬剤師名簿登録番号は正確にご記入ください</a:t>
            </a:r>
            <a:r>
              <a:rPr kumimoji="1" lang="ja-JP" altLang="en-US" sz="1050" dirty="0">
                <a:latin typeface="+mn-ea"/>
              </a:rPr>
              <a:t>。</a:t>
            </a:r>
            <a:endParaRPr kumimoji="1" lang="en-US" altLang="ja-JP" sz="1050" dirty="0">
              <a:latin typeface="+mn-ea"/>
            </a:endParaRPr>
          </a:p>
          <a:p>
            <a:pPr marL="185738" indent="-185738">
              <a:buFontTx/>
              <a:buChar char="※"/>
            </a:pPr>
            <a:r>
              <a:rPr kumimoji="1" lang="ja-JP" altLang="en-US" sz="1050" b="1" u="sng" dirty="0">
                <a:latin typeface="+mn-ea"/>
              </a:rPr>
              <a:t>期限までに受講申込がない方には、研修受講シールは交付できません</a:t>
            </a:r>
            <a:r>
              <a:rPr kumimoji="1" lang="ja-JP" altLang="en-US" sz="1050" dirty="0">
                <a:latin typeface="+mn-ea"/>
              </a:rPr>
              <a:t>。</a:t>
            </a:r>
            <a:endParaRPr kumimoji="1" lang="en-US" altLang="ja-JP" sz="1050" dirty="0">
              <a:latin typeface="+mn-ea"/>
            </a:endParaRPr>
          </a:p>
          <a:p>
            <a:pPr marL="185738" indent="-185738">
              <a:buFontTx/>
              <a:buChar char="※"/>
            </a:pPr>
            <a:r>
              <a:rPr kumimoji="1" lang="ja-JP" altLang="en-US" sz="1050" dirty="0">
                <a:latin typeface="+mn-ea"/>
              </a:rPr>
              <a:t>当日受付で、申込確認及び本人確認を行いますので、</a:t>
            </a:r>
            <a:r>
              <a:rPr kumimoji="1" lang="en-US" altLang="ja-JP" sz="1050" b="1" u="sng" dirty="0">
                <a:latin typeface="+mn-ea"/>
              </a:rPr>
              <a:t>FAX</a:t>
            </a:r>
            <a:r>
              <a:rPr kumimoji="1" lang="ja-JP" altLang="en-US" sz="1050" b="1" u="sng" dirty="0">
                <a:latin typeface="+mn-ea"/>
              </a:rPr>
              <a:t>した申込書と本人確認できるもの（免許証、保険証など）をご持参ください</a:t>
            </a:r>
            <a:r>
              <a:rPr kumimoji="1" lang="ja-JP" altLang="en-US" sz="1050" dirty="0">
                <a:latin typeface="+mn-ea"/>
              </a:rPr>
              <a:t>。</a:t>
            </a:r>
            <a:endParaRPr kumimoji="1" lang="en-US" altLang="ja-JP" sz="1050" dirty="0">
              <a:latin typeface="+mn-ea"/>
            </a:endParaRPr>
          </a:p>
          <a:p>
            <a:pPr marL="185738" indent="-185738">
              <a:buFontTx/>
              <a:buChar char="※"/>
            </a:pPr>
            <a:r>
              <a:rPr kumimoji="1" lang="ja-JP" altLang="en-US" sz="1050" dirty="0">
                <a:latin typeface="+mn-ea"/>
              </a:rPr>
              <a:t>氏名及び薬剤師名簿登録番号を含む受講者名簿を公益財団法人日本薬剤師研修センターに報告します。</a:t>
            </a:r>
            <a:endParaRPr kumimoji="1" lang="en-US" altLang="ja-JP" sz="1050" dirty="0">
              <a:latin typeface="+mn-ea"/>
            </a:endParaRPr>
          </a:p>
          <a:p>
            <a:pPr marL="185738" indent="-185738">
              <a:buFontTx/>
              <a:buChar char="※"/>
            </a:pPr>
            <a:endParaRPr kumimoji="1" lang="en-US" altLang="ja-JP" sz="1050" dirty="0">
              <a:latin typeface="+mn-ea"/>
            </a:endParaRPr>
          </a:p>
        </p:txBody>
      </p:sp>
      <p:sp>
        <p:nvSpPr>
          <p:cNvPr id="16" name="角丸四角形 15"/>
          <p:cNvSpPr/>
          <p:nvPr/>
        </p:nvSpPr>
        <p:spPr>
          <a:xfrm>
            <a:off x="15858" y="5418213"/>
            <a:ext cx="6817428" cy="976184"/>
          </a:xfrm>
          <a:prstGeom prst="roundRect">
            <a:avLst>
              <a:gd name="adj" fmla="val 9260"/>
            </a:avLst>
          </a:prstGeom>
          <a:noFill/>
          <a:ln w="381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ct val="110000"/>
              </a:lnSpc>
            </a:pPr>
            <a:r>
              <a:rPr kumimoji="1" lang="ja-JP" altLang="en-US" sz="1200" dirty="0" smtClean="0">
                <a:solidFill>
                  <a:schemeClr val="tx1"/>
                </a:solidFill>
                <a:latin typeface="+mn-ea"/>
              </a:rPr>
              <a:t>★今回のアイスブレイクでは簡単なゲームを行います★</a:t>
            </a:r>
            <a:endParaRPr kumimoji="1" lang="en-US" altLang="ja-JP" sz="1200" dirty="0" smtClean="0">
              <a:solidFill>
                <a:schemeClr val="tx1"/>
              </a:solidFill>
              <a:latin typeface="+mn-ea"/>
            </a:endParaRPr>
          </a:p>
          <a:p>
            <a:pPr>
              <a:lnSpc>
                <a:spcPct val="110000"/>
              </a:lnSpc>
            </a:pPr>
            <a:r>
              <a:rPr kumimoji="1" lang="ja-JP" altLang="en-US" sz="1200" dirty="0" smtClean="0">
                <a:solidFill>
                  <a:schemeClr val="tx1"/>
                </a:solidFill>
                <a:latin typeface="+mn-ea"/>
              </a:rPr>
              <a:t>どちらを選んでも“ツライ”・・・そんな判断をするところからスタートします。</a:t>
            </a:r>
            <a:r>
              <a:rPr kumimoji="1" lang="en-US" altLang="ja-JP" sz="1200" dirty="0" smtClean="0">
                <a:solidFill>
                  <a:schemeClr val="tx1"/>
                </a:solidFill>
                <a:latin typeface="+mn-ea"/>
              </a:rPr>
              <a:t>YES </a:t>
            </a:r>
            <a:r>
              <a:rPr kumimoji="1" lang="ja-JP" altLang="en-US" sz="1200" dirty="0" smtClean="0">
                <a:solidFill>
                  <a:schemeClr val="tx1"/>
                </a:solidFill>
                <a:latin typeface="+mn-ea"/>
              </a:rPr>
              <a:t>か </a:t>
            </a:r>
            <a:r>
              <a:rPr kumimoji="1" lang="en-US" altLang="ja-JP" sz="1200" dirty="0" smtClean="0">
                <a:solidFill>
                  <a:schemeClr val="tx1"/>
                </a:solidFill>
                <a:latin typeface="+mn-ea"/>
              </a:rPr>
              <a:t>NO </a:t>
            </a:r>
            <a:r>
              <a:rPr kumimoji="1" lang="ja-JP" altLang="en-US" sz="1200" dirty="0" smtClean="0">
                <a:solidFill>
                  <a:schemeClr val="tx1"/>
                </a:solidFill>
                <a:latin typeface="+mn-ea"/>
              </a:rPr>
              <a:t>かその問題についてみんなで話すうちに様々な問題を自分の問題として考えたり、参加者同士の意見や価値観を共有することができます。</a:t>
            </a:r>
            <a:endParaRPr kumimoji="1" lang="ja-JP" altLang="en-US" sz="1200" dirty="0">
              <a:solidFill>
                <a:schemeClr val="tx1"/>
              </a:solidFill>
              <a:latin typeface="+mn-ea"/>
            </a:endParaRPr>
          </a:p>
        </p:txBody>
      </p:sp>
      <p:sp>
        <p:nvSpPr>
          <p:cNvPr id="18" name="テキスト ボックス 17"/>
          <p:cNvSpPr txBox="1"/>
          <p:nvPr/>
        </p:nvSpPr>
        <p:spPr>
          <a:xfrm>
            <a:off x="185736" y="8586782"/>
            <a:ext cx="4762842" cy="253916"/>
          </a:xfrm>
          <a:prstGeom prst="rect">
            <a:avLst/>
          </a:prstGeom>
          <a:noFill/>
        </p:spPr>
        <p:txBody>
          <a:bodyPr wrap="none" rtlCol="0">
            <a:spAutoFit/>
          </a:bodyPr>
          <a:lstStyle/>
          <a:p>
            <a:r>
              <a:rPr kumimoji="1" lang="en-US" altLang="ja-JP" sz="1050" dirty="0" smtClean="0">
                <a:latin typeface="+mn-ea"/>
              </a:rPr>
              <a:t>※</a:t>
            </a:r>
            <a:r>
              <a:rPr kumimoji="1" lang="ja-JP" altLang="en-US" sz="1050" dirty="0" smtClean="0">
                <a:latin typeface="+mn-ea"/>
              </a:rPr>
              <a:t>施設内で複数名参加される場合はこの用紙をコピーしてご使用ください。</a:t>
            </a:r>
            <a:endParaRPr kumimoji="1" lang="ja-JP" altLang="en-US" sz="1050" dirty="0">
              <a:latin typeface="+mn-ea"/>
            </a:endParaRPr>
          </a:p>
        </p:txBody>
      </p:sp>
      <p:grpSp>
        <p:nvGrpSpPr>
          <p:cNvPr id="21" name="グループ化 20"/>
          <p:cNvGrpSpPr/>
          <p:nvPr/>
        </p:nvGrpSpPr>
        <p:grpSpPr>
          <a:xfrm>
            <a:off x="-25758" y="3283667"/>
            <a:ext cx="2063931" cy="1086752"/>
            <a:chOff x="-65313" y="4114799"/>
            <a:chExt cx="2063931" cy="1086752"/>
          </a:xfrm>
        </p:grpSpPr>
        <p:pic>
          <p:nvPicPr>
            <p:cNvPr id="1030" name="Picture 6" descr="https://4.bp.blogspot.com/-2-4dA4xSAOg/UrlmmXvucEI/AAAAAAAAcIg/QDCYpHltMzk/s800/fukidashi_bw13.png"/>
            <p:cNvPicPr>
              <a:picLocks noChangeAspect="1" noChangeArrowheads="1"/>
            </p:cNvPicPr>
            <p:nvPr/>
          </p:nvPicPr>
          <p:blipFill>
            <a:blip r:embed="rId3" cstate="print"/>
            <a:srcRect/>
            <a:stretch>
              <a:fillRect/>
            </a:stretch>
          </p:blipFill>
          <p:spPr bwMode="auto">
            <a:xfrm>
              <a:off x="-65313" y="4114799"/>
              <a:ext cx="2063931" cy="1086752"/>
            </a:xfrm>
            <a:prstGeom prst="rect">
              <a:avLst/>
            </a:prstGeom>
            <a:noFill/>
          </p:spPr>
        </p:pic>
        <p:sp>
          <p:nvSpPr>
            <p:cNvPr id="20" name="テキスト ボックス 19"/>
            <p:cNvSpPr txBox="1"/>
            <p:nvPr/>
          </p:nvSpPr>
          <p:spPr>
            <a:xfrm>
              <a:off x="52248" y="4207355"/>
              <a:ext cx="1944000" cy="824841"/>
            </a:xfrm>
            <a:prstGeom prst="rect">
              <a:avLst/>
            </a:prstGeom>
            <a:noFill/>
          </p:spPr>
          <p:txBody>
            <a:bodyPr wrap="square" rtlCol="0">
              <a:spAutoFit/>
            </a:bodyPr>
            <a:lstStyle/>
            <a:p>
              <a:pPr marL="536575">
                <a:lnSpc>
                  <a:spcPct val="170000"/>
                </a:lnSpc>
              </a:pPr>
              <a:r>
                <a:rPr kumimoji="1" lang="ja-JP" altLang="en-US" sz="1400" dirty="0" smtClean="0">
                  <a:latin typeface="HGP創英角ﾎﾟｯﾌﾟ体" pitchFamily="50" charset="-128"/>
                  <a:ea typeface="HGP創英角ﾎﾟｯﾌﾟ体" pitchFamily="50" charset="-128"/>
                </a:rPr>
                <a:t>知らなきゃ損！</a:t>
              </a:r>
              <a:endParaRPr kumimoji="1" lang="en-US" altLang="ja-JP" sz="1400" dirty="0" smtClean="0">
                <a:latin typeface="HGP創英角ﾎﾟｯﾌﾟ体" pitchFamily="50" charset="-128"/>
                <a:ea typeface="HGP創英角ﾎﾟｯﾌﾟ体" pitchFamily="50" charset="-128"/>
              </a:endParaRPr>
            </a:p>
            <a:p>
              <a:pPr>
                <a:lnSpc>
                  <a:spcPct val="170000"/>
                </a:lnSpc>
              </a:pPr>
              <a:r>
                <a:rPr kumimoji="1" lang="ja-JP" altLang="en-US" sz="1400" dirty="0" smtClean="0">
                  <a:latin typeface="HGP創英角ﾎﾟｯﾌﾟ体" pitchFamily="50" charset="-128"/>
                  <a:ea typeface="HGP創英角ﾎﾟｯﾌﾟ体" pitchFamily="50" charset="-128"/>
                </a:rPr>
                <a:t>聞かなきゃ損！</a:t>
              </a:r>
              <a:endParaRPr kumimoji="1" lang="ja-JP" altLang="en-US" sz="1400" dirty="0">
                <a:latin typeface="HGP創英角ﾎﾟｯﾌﾟ体" pitchFamily="50" charset="-128"/>
                <a:ea typeface="HGP創英角ﾎﾟｯﾌﾟ体" pitchFamily="50" charset="-128"/>
              </a:endParaRPr>
            </a:p>
          </p:txBody>
        </p:sp>
      </p:grpSp>
      <p:grpSp>
        <p:nvGrpSpPr>
          <p:cNvPr id="28" name="グループ化 27"/>
          <p:cNvGrpSpPr/>
          <p:nvPr/>
        </p:nvGrpSpPr>
        <p:grpSpPr>
          <a:xfrm>
            <a:off x="-1" y="4365940"/>
            <a:ext cx="1944000" cy="1172484"/>
            <a:chOff x="28143" y="4276517"/>
            <a:chExt cx="2124000" cy="1176215"/>
          </a:xfrm>
        </p:grpSpPr>
        <p:sp>
          <p:nvSpPr>
            <p:cNvPr id="29" name="角丸四角形 28"/>
            <p:cNvSpPr/>
            <p:nvPr/>
          </p:nvSpPr>
          <p:spPr>
            <a:xfrm>
              <a:off x="51516" y="4276517"/>
              <a:ext cx="2016000" cy="997479"/>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28143" y="4285038"/>
              <a:ext cx="2124000" cy="1167694"/>
            </a:xfrm>
            <a:prstGeom prst="rect">
              <a:avLst/>
            </a:prstGeom>
            <a:noFill/>
          </p:spPr>
          <p:txBody>
            <a:bodyPr wrap="square" rtlCol="0">
              <a:spAutoFit/>
            </a:bodyPr>
            <a:lstStyle/>
            <a:p>
              <a:pPr marL="3175" algn="ctr">
                <a:lnSpc>
                  <a:spcPct val="110000"/>
                </a:lnSpc>
              </a:pPr>
              <a:r>
                <a:rPr kumimoji="1" lang="ja-JP" altLang="en-US" sz="1400" dirty="0" smtClean="0">
                  <a:latin typeface="HGP創英角ﾎﾟｯﾌﾟ体" pitchFamily="50" charset="-128"/>
                  <a:ea typeface="HGP創英角ﾎﾟｯﾌﾟ体" pitchFamily="50" charset="-128"/>
                </a:rPr>
                <a:t>薬剤師、まだまだ</a:t>
              </a:r>
              <a:endParaRPr kumimoji="1" lang="en-US" altLang="ja-JP" sz="1400" dirty="0" smtClean="0">
                <a:latin typeface="HGP創英角ﾎﾟｯﾌﾟ体" pitchFamily="50" charset="-128"/>
                <a:ea typeface="HGP創英角ﾎﾟｯﾌﾟ体" pitchFamily="50" charset="-128"/>
              </a:endParaRPr>
            </a:p>
            <a:p>
              <a:pPr marL="3175" algn="ctr">
                <a:lnSpc>
                  <a:spcPct val="110000"/>
                </a:lnSpc>
              </a:pPr>
              <a:r>
                <a:rPr kumimoji="1" lang="ja-JP" altLang="en-US" sz="1400" dirty="0" smtClean="0">
                  <a:latin typeface="HGP創英角ﾎﾟｯﾌﾟ体" pitchFamily="50" charset="-128"/>
                  <a:ea typeface="HGP創英角ﾎﾟｯﾌﾟ体" pitchFamily="50" charset="-128"/>
                </a:rPr>
                <a:t>やれることが</a:t>
              </a:r>
              <a:r>
                <a:rPr kumimoji="1" lang="ja-JP" altLang="en-US" sz="1400" dirty="0" smtClean="0">
                  <a:latin typeface="HGP創英角ﾎﾟｯﾌﾟ体" pitchFamily="50" charset="-128"/>
                  <a:ea typeface="HGP創英角ﾎﾟｯﾌﾟ体" pitchFamily="50" charset="-128"/>
                </a:rPr>
                <a:t>あ</a:t>
              </a:r>
              <a:r>
                <a:rPr kumimoji="1" lang="ja-JP" altLang="en-US" sz="1400" dirty="0" smtClean="0">
                  <a:latin typeface="HGP創英角ﾎﾟｯﾌﾟ体" pitchFamily="50" charset="-128"/>
                  <a:ea typeface="HGP創英角ﾎﾟｯﾌﾟ体" pitchFamily="50" charset="-128"/>
                </a:rPr>
                <a:t>るはず。</a:t>
              </a:r>
              <a:endParaRPr kumimoji="1" lang="en-US" altLang="ja-JP" sz="1400" dirty="0" smtClean="0">
                <a:latin typeface="HGP創英角ﾎﾟｯﾌﾟ体" pitchFamily="50" charset="-128"/>
                <a:ea typeface="HGP創英角ﾎﾟｯﾌﾟ体" pitchFamily="50" charset="-128"/>
              </a:endParaRPr>
            </a:p>
            <a:p>
              <a:pPr marL="3175" algn="ctr">
                <a:lnSpc>
                  <a:spcPct val="110000"/>
                </a:lnSpc>
              </a:pPr>
              <a:r>
                <a:rPr kumimoji="1" lang="ja-JP" altLang="en-US" sz="1400" dirty="0" smtClean="0">
                  <a:latin typeface="HGP創英角ﾎﾟｯﾌﾟ体" pitchFamily="50" charset="-128"/>
                  <a:ea typeface="HGP創英角ﾎﾟｯﾌﾟ体" pitchFamily="50" charset="-128"/>
                </a:rPr>
                <a:t>この研修で視野を</a:t>
              </a:r>
              <a:endParaRPr kumimoji="1" lang="en-US" altLang="ja-JP" sz="1400" dirty="0" smtClean="0">
                <a:latin typeface="HGP創英角ﾎﾟｯﾌﾟ体" pitchFamily="50" charset="-128"/>
                <a:ea typeface="HGP創英角ﾎﾟｯﾌﾟ体" pitchFamily="50" charset="-128"/>
              </a:endParaRPr>
            </a:p>
            <a:p>
              <a:pPr marL="3175" algn="ctr">
                <a:lnSpc>
                  <a:spcPct val="110000"/>
                </a:lnSpc>
              </a:pPr>
              <a:r>
                <a:rPr kumimoji="1" lang="ja-JP" altLang="en-US" sz="1400" dirty="0" smtClean="0">
                  <a:latin typeface="HGP創英角ﾎﾟｯﾌﾟ体" pitchFamily="50" charset="-128"/>
                  <a:ea typeface="HGP創英角ﾎﾟｯﾌﾟ体" pitchFamily="50" charset="-128"/>
                </a:rPr>
                <a:t>広げましょう！</a:t>
              </a:r>
              <a:endParaRPr kumimoji="1" lang="ja-JP" altLang="en-US" sz="1400" dirty="0">
                <a:latin typeface="HGP創英角ﾎﾟｯﾌﾟ体" pitchFamily="50" charset="-128"/>
                <a:ea typeface="HGP創英角ﾎﾟｯﾌﾟ体" pitchFamily="50" charset="-128"/>
              </a:endParaRPr>
            </a:p>
          </p:txBody>
        </p:sp>
      </p:grpSp>
    </p:spTree>
    <p:extLst>
      <p:ext uri="{BB962C8B-B14F-4D97-AF65-F5344CB8AC3E}">
        <p14:creationId xmlns="" xmlns:p14="http://schemas.microsoft.com/office/powerpoint/2010/main" val="9121081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578</TotalTime>
  <Words>384</Words>
  <Application>Microsoft Office PowerPoint</Application>
  <PresentationFormat>A4 210 x 297 mm</PresentationFormat>
  <Paragraphs>35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スライド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薬事情報センター</dc:creator>
  <cp:lastModifiedBy>薬事情報センター</cp:lastModifiedBy>
  <cp:revision>85</cp:revision>
  <dcterms:created xsi:type="dcterms:W3CDTF">2019-03-20T05:51:17Z</dcterms:created>
  <dcterms:modified xsi:type="dcterms:W3CDTF">2019-12-04T01:54:03Z</dcterms:modified>
</cp:coreProperties>
</file>