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7561263" cy="106934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476" y="1644"/>
      </p:cViewPr>
      <p:guideLst>
        <p:guide orient="horz" pos="3368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356" cy="493316"/>
          </a:xfrm>
          <a:prstGeom prst="rect">
            <a:avLst/>
          </a:prstGeom>
        </p:spPr>
        <p:txBody>
          <a:bodyPr vert="horz" lIns="90901" tIns="45450" rIns="90901" bIns="4545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834" y="0"/>
            <a:ext cx="2919356" cy="493316"/>
          </a:xfrm>
          <a:prstGeom prst="rect">
            <a:avLst/>
          </a:prstGeom>
        </p:spPr>
        <p:txBody>
          <a:bodyPr vert="horz" lIns="90901" tIns="45450" rIns="90901" bIns="45450" rtlCol="0"/>
          <a:lstStyle>
            <a:lvl1pPr algn="r">
              <a:defRPr sz="1200"/>
            </a:lvl1pPr>
          </a:lstStyle>
          <a:p>
            <a:fld id="{CB6143C4-C677-4142-A44D-FFD7B1D7C500}" type="datetimeFigureOut">
              <a:rPr kumimoji="1" lang="ja-JP" altLang="en-US" smtClean="0"/>
              <a:t>2017/3/3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60575" y="739775"/>
            <a:ext cx="26146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01" tIns="45450" rIns="90901" bIns="4545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901" tIns="45450" rIns="90901" bIns="4545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417"/>
            <a:ext cx="2919356" cy="493316"/>
          </a:xfrm>
          <a:prstGeom prst="rect">
            <a:avLst/>
          </a:prstGeom>
        </p:spPr>
        <p:txBody>
          <a:bodyPr vert="horz" lIns="90901" tIns="45450" rIns="90901" bIns="4545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834" y="9371417"/>
            <a:ext cx="2919356" cy="493316"/>
          </a:xfrm>
          <a:prstGeom prst="rect">
            <a:avLst/>
          </a:prstGeom>
        </p:spPr>
        <p:txBody>
          <a:bodyPr vert="horz" lIns="90901" tIns="45450" rIns="90901" bIns="45450" rtlCol="0" anchor="b"/>
          <a:lstStyle>
            <a:lvl1pPr algn="r">
              <a:defRPr sz="1200"/>
            </a:lvl1pPr>
          </a:lstStyle>
          <a:p>
            <a:fld id="{719C4EF1-A8B9-4470-9190-44CA850ADA1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55148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C4EF1-A8B9-4470-9190-44CA850ADA15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35382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\\lilith\WORK\西田さま　←　講演会テンプレート\0421\講演会テンプレート_ライゾテグ\講演会テンプレート_ライゾテグ配合注\講演会テンプレート_Ryzodeg_002.jpg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7560000" cy="10693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6"/>
            <a:ext cx="6427074" cy="229215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DDE2-5741-40E1-929C-FD69F749A865}" type="datetimeFigureOut">
              <a:rPr kumimoji="1" lang="ja-JP" altLang="en-US" smtClean="0"/>
              <a:t>2017/3/3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2169-0415-40B7-A8E0-D9777D6641A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DDE2-5741-40E1-929C-FD69F749A865}" type="datetimeFigureOut">
              <a:rPr kumimoji="1" lang="ja-JP" altLang="en-US" smtClean="0"/>
              <a:t>2017/3/3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2169-0415-40B7-A8E0-D9777D6641A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1916" y="428232"/>
            <a:ext cx="1701284" cy="912404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78063" y="428232"/>
            <a:ext cx="4977831" cy="912404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DDE2-5741-40E1-929C-FD69F749A865}" type="datetimeFigureOut">
              <a:rPr kumimoji="1" lang="ja-JP" altLang="en-US" smtClean="0"/>
              <a:t>2017/3/3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2169-0415-40B7-A8E0-D9777D6641A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DDE2-5741-40E1-929C-FD69F749A865}" type="datetimeFigureOut">
              <a:rPr kumimoji="1" lang="ja-JP" altLang="en-US" smtClean="0"/>
              <a:t>2017/3/3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2169-0415-40B7-A8E0-D9777D6641A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DDE2-5741-40E1-929C-FD69F749A865}" type="datetimeFigureOut">
              <a:rPr kumimoji="1" lang="ja-JP" altLang="en-US" smtClean="0"/>
              <a:t>2017/3/3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2169-0415-40B7-A8E0-D9777D6641A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78063" y="2495127"/>
            <a:ext cx="3339558" cy="705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843642" y="2495127"/>
            <a:ext cx="3339558" cy="705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DDE2-5741-40E1-929C-FD69F749A865}" type="datetimeFigureOut">
              <a:rPr kumimoji="1" lang="ja-JP" altLang="en-US" smtClean="0"/>
              <a:t>2017/3/3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2169-0415-40B7-A8E0-D9777D6641A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DDE2-5741-40E1-929C-FD69F749A865}" type="datetimeFigureOut">
              <a:rPr kumimoji="1" lang="ja-JP" altLang="en-US" smtClean="0"/>
              <a:t>2017/3/3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2169-0415-40B7-A8E0-D9777D6641A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DDE2-5741-40E1-929C-FD69F749A865}" type="datetimeFigureOut">
              <a:rPr kumimoji="1" lang="ja-JP" altLang="en-US" smtClean="0"/>
              <a:t>2017/3/3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2169-0415-40B7-A8E0-D9777D6641A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DDE2-5741-40E1-929C-FD69F749A865}" type="datetimeFigureOut">
              <a:rPr kumimoji="1" lang="ja-JP" altLang="en-US" smtClean="0"/>
              <a:t>2017/3/3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2169-0415-40B7-A8E0-D9777D6641A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DDE2-5741-40E1-929C-FD69F749A865}" type="datetimeFigureOut">
              <a:rPr kumimoji="1" lang="ja-JP" altLang="en-US" smtClean="0"/>
              <a:t>2017/3/3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2169-0415-40B7-A8E0-D9777D6641A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dirty="0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DDE2-5741-40E1-929C-FD69F749A865}" type="datetimeFigureOut">
              <a:rPr kumimoji="1" lang="ja-JP" altLang="en-US" smtClean="0"/>
              <a:t>2017/3/3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2169-0415-40B7-A8E0-D9777D6641A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9525"/>
            <a:ext cx="7558088" cy="1069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5DDE2-5741-40E1-929C-FD69F749A865}" type="datetimeFigureOut">
              <a:rPr kumimoji="1" lang="ja-JP" altLang="en-US" smtClean="0"/>
              <a:t>2017/3/3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C2169-0415-40B7-A8E0-D9777D6641A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2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556920"/>
              </p:ext>
            </p:extLst>
          </p:nvPr>
        </p:nvGraphicFramePr>
        <p:xfrm>
          <a:off x="598170" y="2549584"/>
          <a:ext cx="6373938" cy="5351033"/>
        </p:xfrm>
        <a:graphic>
          <a:graphicData uri="http://schemas.openxmlformats.org/drawingml/2006/table">
            <a:tbl>
              <a:tblPr/>
              <a:tblGrid>
                <a:gridCol w="1184109"/>
                <a:gridCol w="5189829"/>
              </a:tblGrid>
              <a:tr h="33900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18:40-18:50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情報提供</a:t>
                      </a: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　「トレシーバ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注」 ノボ ノルディスク ファーマ株式会社</a:t>
                      </a:r>
                      <a:endParaRPr kumimoji="1" lang="en-US" altLang="ja-JP" sz="1200" b="0" dirty="0" smtClean="0">
                        <a:latin typeface="+mn-ea"/>
                        <a:ea typeface="+mn-ea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87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18:50-19:00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Opening Lecture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dirty="0" smtClean="0"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福井中央クリニック　内科部長　笈田耕治先生</a:t>
                      </a:r>
                      <a:endParaRPr kumimoji="1" lang="en-US" altLang="ja-JP" sz="1600" b="0" dirty="0" smtClean="0">
                        <a:latin typeface="+mn-ea"/>
                        <a:ea typeface="+mn-ea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725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19:00-19:30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 smtClean="0"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＜一般講演＞</a:t>
                      </a:r>
                      <a:endParaRPr kumimoji="1" lang="en-US" altLang="ja-JP" sz="1800" b="1" dirty="0" smtClean="0">
                        <a:latin typeface="+mn-ea"/>
                        <a:ea typeface="+mn-ea"/>
                        <a:cs typeface="Verdana" panose="020B0604030504040204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 smtClean="0"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　　　</a:t>
                      </a:r>
                      <a:r>
                        <a:rPr kumimoji="1" lang="ja-JP" altLang="en-US" sz="1600" b="0" dirty="0" smtClean="0"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座長：福井赤十字病院　内科副部長　中野雅子先生</a:t>
                      </a:r>
                      <a:endParaRPr kumimoji="1" lang="en-US" altLang="ja-JP" sz="1600" b="0" dirty="0" smtClean="0">
                        <a:latin typeface="+mn-ea"/>
                        <a:ea typeface="+mn-ea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「新規インスリン配合製剤の使用経験」</a:t>
                      </a:r>
                      <a:endParaRPr kumimoji="1" lang="en-US" altLang="ja-JP" sz="1600" b="1" dirty="0" smtClean="0">
                        <a:latin typeface="+mn-ea"/>
                        <a:ea typeface="+mn-ea"/>
                        <a:cs typeface="Verdana" panose="020B0604030504040204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b="0" dirty="0" smtClean="0"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演者：福井県立病院　内分泌・代謝内科医長　勝田裕子先生</a:t>
                      </a:r>
                      <a:endParaRPr kumimoji="1" lang="en-US" altLang="ja-JP" sz="1500" b="0" dirty="0" smtClean="0">
                        <a:latin typeface="+mn-ea"/>
                        <a:ea typeface="+mn-ea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42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19:30-20:30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＜特別講演＞　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ja-JP" altLang="en-US" sz="1600" dirty="0" smtClean="0"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座長：福井県済生会病院　内科部長</a:t>
                      </a:r>
                      <a:endParaRPr lang="en-US" altLang="ja-JP" sz="1600" dirty="0" smtClean="0">
                        <a:latin typeface="+mn-ea"/>
                        <a:ea typeface="+mn-ea"/>
                        <a:cs typeface="Verdana" panose="020B0604030504040204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ja-JP" altLang="en-US" sz="1600" dirty="0" smtClean="0"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　　　　　　　　　　　　　　　　　　　番度</a:t>
                      </a:r>
                      <a:r>
                        <a:rPr lang="ja-JP" altLang="en-US" sz="1600" baseline="0" dirty="0" smtClean="0"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ja-JP" altLang="en-US" sz="1600" dirty="0" smtClean="0"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行弘</a:t>
                      </a:r>
                      <a:r>
                        <a:rPr lang="ja-JP" altLang="en-US" sz="1600" baseline="0" dirty="0" smtClean="0"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ja-JP" altLang="en-US" sz="1600" dirty="0" smtClean="0"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先生</a:t>
                      </a:r>
                      <a:r>
                        <a:rPr kumimoji="1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　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『</a:t>
                      </a:r>
                      <a:r>
                        <a:rPr kumimoji="1" lang="ja-JP" alt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より効果的、効率的な治療を目指して</a:t>
                      </a:r>
                      <a:endParaRPr kumimoji="1" lang="en-US" altLang="ja-JP" sz="1800" b="1" kern="12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　　　　　～</a:t>
                      </a:r>
                      <a:r>
                        <a:rPr kumimoji="1" lang="en-US" altLang="ja-JP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IDegAsp</a:t>
                      </a:r>
                      <a:r>
                        <a:rPr kumimoji="1" lang="ja-JP" alt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が混合製剤の壁を破る～</a:t>
                      </a:r>
                      <a:r>
                        <a:rPr kumimoji="1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』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　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演者：高槻赤十字病院 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　　　　　糖尿病・内分泌・生活習慣病科　部長　</a:t>
                      </a:r>
                      <a:r>
                        <a:rPr kumimoji="1" lang="ja-JP" altLang="en-US" sz="1600" dirty="0" smtClean="0"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　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dirty="0" smtClean="0"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金子　至寿佳　先生</a:t>
                      </a:r>
                      <a:r>
                        <a:rPr kumimoji="1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8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20:30-20:40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Closing Lecture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中井内科医院　院長　中井継彦先生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4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20:40-21:15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dirty="0" smtClean="0"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糖尿病治療に関する情報交換会</a:t>
                      </a:r>
                      <a:endParaRPr kumimoji="1" lang="ja-JP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TextBox 5"/>
          <p:cNvSpPr txBox="1"/>
          <p:nvPr/>
        </p:nvSpPr>
        <p:spPr>
          <a:xfrm>
            <a:off x="1381088" y="1454465"/>
            <a:ext cx="5307483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kumimoji="1" lang="en-US" altLang="ja-JP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2017</a:t>
            </a:r>
            <a:r>
              <a:rPr kumimoji="1" lang="ja-JP" altLang="en-US" b="0" dirty="0" smtClean="0">
                <a:latin typeface="Verdana" panose="020B0604030504040204" pitchFamily="34" charset="0"/>
                <a:cs typeface="Verdana" panose="020B0604030504040204" pitchFamily="34" charset="0"/>
              </a:rPr>
              <a:t>年</a:t>
            </a:r>
            <a:r>
              <a:rPr lang="en-US" altLang="ja-JP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kumimoji="1" lang="ja-JP" altLang="en-US" b="0" dirty="0" smtClean="0">
                <a:latin typeface="Verdana" panose="020B0604030504040204" pitchFamily="34" charset="0"/>
                <a:cs typeface="Verdana" panose="020B0604030504040204" pitchFamily="34" charset="0"/>
              </a:rPr>
              <a:t>月</a:t>
            </a:r>
            <a:r>
              <a:rPr lang="en-US" altLang="ja-JP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kumimoji="1" lang="ja-JP" altLang="en-US" b="0" dirty="0" smtClean="0">
                <a:latin typeface="Verdana" panose="020B0604030504040204" pitchFamily="34" charset="0"/>
                <a:cs typeface="Verdana" panose="020B0604030504040204" pitchFamily="34" charset="0"/>
              </a:rPr>
              <a:t>日</a:t>
            </a:r>
            <a:r>
              <a:rPr kumimoji="1" lang="en-US" altLang="ja-JP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ja-JP" altLang="en-US" dirty="0">
                <a:latin typeface="Verdana" panose="020B0604030504040204" pitchFamily="34" charset="0"/>
                <a:cs typeface="Verdana" panose="020B0604030504040204" pitchFamily="34" charset="0"/>
              </a:rPr>
              <a:t>木</a:t>
            </a:r>
            <a:r>
              <a:rPr kumimoji="1" lang="en-US" altLang="ja-JP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r>
              <a:rPr kumimoji="1" lang="ja-JP" altLang="en-US" b="0" dirty="0" smtClean="0">
                <a:latin typeface="Verdana" panose="020B0604030504040204" pitchFamily="34" charset="0"/>
                <a:cs typeface="Verdana" panose="020B0604030504040204" pitchFamily="34" charset="0"/>
              </a:rPr>
              <a:t>　</a:t>
            </a:r>
            <a:r>
              <a:rPr kumimoji="1" lang="en-US" altLang="ja-JP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18:40</a:t>
            </a:r>
            <a:r>
              <a:rPr kumimoji="1" lang="ja-JP" altLang="en-US" b="0" dirty="0" smtClean="0">
                <a:latin typeface="Verdana" panose="020B0604030504040204" pitchFamily="34" charset="0"/>
                <a:cs typeface="Verdana" panose="020B0604030504040204" pitchFamily="34" charset="0"/>
              </a:rPr>
              <a:t>～</a:t>
            </a:r>
            <a:r>
              <a:rPr lang="en-US" altLang="ja-JP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</a:t>
            </a:r>
            <a:r>
              <a:rPr kumimoji="1" lang="en-US" altLang="ja-JP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:40</a:t>
            </a:r>
          </a:p>
        </p:txBody>
      </p:sp>
      <p:sp>
        <p:nvSpPr>
          <p:cNvPr id="5" name="TextBox 24"/>
          <p:cNvSpPr txBox="1"/>
          <p:nvPr/>
        </p:nvSpPr>
        <p:spPr>
          <a:xfrm>
            <a:off x="1387855" y="1995586"/>
            <a:ext cx="5361907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ja-JP" altLang="en-US" dirty="0" smtClean="0">
                <a:latin typeface="Verdana" panose="020B0604030504040204" pitchFamily="34" charset="0"/>
                <a:cs typeface="Verdana" panose="020B0604030504040204" pitchFamily="34" charset="0"/>
              </a:rPr>
              <a:t>福井県医師会館</a:t>
            </a:r>
            <a:r>
              <a:rPr kumimoji="1" lang="ja-JP" altLang="en-US" b="0" dirty="0">
                <a:latin typeface="Verdana" panose="020B0604030504040204" pitchFamily="34" charset="0"/>
                <a:cs typeface="Verdana" panose="020B0604030504040204" pitchFamily="34" charset="0"/>
              </a:rPr>
              <a:t>　</a:t>
            </a:r>
            <a:r>
              <a:rPr lang="en-US" altLang="ja-JP" dirty="0">
                <a:latin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kumimoji="1" lang="ja-JP" altLang="en-US" b="0" dirty="0" smtClean="0">
                <a:latin typeface="Verdana" panose="020B0604030504040204" pitchFamily="34" charset="0"/>
                <a:cs typeface="Verdana" panose="020B0604030504040204" pitchFamily="34" charset="0"/>
              </a:rPr>
              <a:t>階</a:t>
            </a:r>
            <a:r>
              <a:rPr kumimoji="1" lang="en-US" altLang="ja-JP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『</a:t>
            </a:r>
            <a:r>
              <a:rPr lang="ja-JP" altLang="en-US" dirty="0" smtClean="0">
                <a:latin typeface="Verdana" panose="020B0604030504040204" pitchFamily="34" charset="0"/>
                <a:cs typeface="Verdana" panose="020B0604030504040204" pitchFamily="34" charset="0"/>
              </a:rPr>
              <a:t>大ホール</a:t>
            </a:r>
            <a:r>
              <a:rPr kumimoji="1" lang="en-US" altLang="ja-JP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』</a:t>
            </a:r>
            <a:br>
              <a:rPr kumimoji="1" lang="en-US" altLang="ja-JP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kumimoji="1" lang="en-US" altLang="ja-JP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</a:t>
            </a:r>
            <a:r>
              <a:rPr lang="ja-JP" altLang="en-US" dirty="0" smtClean="0">
                <a:latin typeface="Verdana" panose="020B0604030504040204" pitchFamily="34" charset="0"/>
                <a:cs typeface="Verdana" panose="020B0604030504040204" pitchFamily="34" charset="0"/>
              </a:rPr>
              <a:t>福井市大願寺</a:t>
            </a:r>
            <a:r>
              <a:rPr lang="en-US" altLang="ja-JP" dirty="0" smtClean="0">
                <a:latin typeface="Verdana" panose="020B0604030504040204" pitchFamily="34" charset="0"/>
                <a:cs typeface="Verdana" panose="020B0604030504040204" pitchFamily="34" charset="0"/>
              </a:rPr>
              <a:t>3-</a:t>
            </a:r>
            <a:r>
              <a:rPr lang="en-US" altLang="ja-JP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4-10 </a:t>
            </a:r>
            <a:r>
              <a:rPr kumimoji="1" lang="zh-CN" altLang="en-US" b="0" dirty="0" smtClean="0">
                <a:latin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1" lang="en-US" altLang="zh-CN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TEL</a:t>
            </a:r>
            <a:r>
              <a:rPr lang="en-US" altLang="zh-CN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kumimoji="1" lang="en-US" altLang="zh-CN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0776-24-0387</a:t>
            </a:r>
            <a:endParaRPr kumimoji="1" lang="en-US" altLang="ja-JP" b="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6" name="Group 6"/>
          <p:cNvGrpSpPr/>
          <p:nvPr/>
        </p:nvGrpSpPr>
        <p:grpSpPr>
          <a:xfrm>
            <a:off x="682588" y="1421811"/>
            <a:ext cx="752785" cy="941979"/>
            <a:chOff x="242822" y="5795668"/>
            <a:chExt cx="752785" cy="894740"/>
          </a:xfrm>
        </p:grpSpPr>
        <p:pic>
          <p:nvPicPr>
            <p:cNvPr id="7" name="Picture 1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2822" y="5795668"/>
              <a:ext cx="698500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1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3294" y="6325283"/>
              <a:ext cx="722313" cy="365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9" name="角丸四角形 8"/>
          <p:cNvSpPr/>
          <p:nvPr/>
        </p:nvSpPr>
        <p:spPr>
          <a:xfrm>
            <a:off x="9014" y="0"/>
            <a:ext cx="7552250" cy="1231604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Diabetes Scientific Meeting             </a:t>
            </a:r>
          </a:p>
          <a:p>
            <a:pPr algn="ctr"/>
            <a:r>
              <a:rPr kumimoji="1" lang="en-US" altLang="ja-JP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Fukui</a:t>
            </a:r>
            <a:endParaRPr kumimoji="1" lang="ja-JP" altLang="en-US" sz="2800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725718" y="9451156"/>
            <a:ext cx="523597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共</a:t>
            </a:r>
            <a:r>
              <a:rPr kumimoji="1" lang="ja-JP" altLang="en-US" sz="1200" dirty="0" smtClean="0"/>
              <a:t>催　福井県糖尿病対策推進会議</a:t>
            </a:r>
            <a:r>
              <a:rPr lang="ja-JP" altLang="en-US" sz="1200" dirty="0"/>
              <a:t>　</a:t>
            </a:r>
            <a:r>
              <a:rPr kumimoji="1" lang="ja-JP" altLang="en-US" sz="1200" dirty="0" smtClean="0"/>
              <a:t>福井糖尿病療養指導研究会</a:t>
            </a:r>
            <a:endParaRPr kumimoji="1"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　　福井県病院薬剤師会　</a:t>
            </a:r>
            <a:r>
              <a:rPr lang="ja-JP" altLang="en-US" sz="1200" dirty="0"/>
              <a:t>　</a:t>
            </a:r>
            <a:r>
              <a:rPr lang="ja-JP" altLang="en-US" sz="1200" dirty="0" smtClean="0"/>
              <a:t>福井県薬剤師会</a:t>
            </a:r>
            <a:endParaRPr lang="en-US" altLang="ja-JP" sz="1200" dirty="0" smtClean="0"/>
          </a:p>
          <a:p>
            <a:r>
              <a:rPr kumimoji="1" lang="ja-JP" altLang="en-US" sz="1200" dirty="0"/>
              <a:t>　</a:t>
            </a:r>
            <a:r>
              <a:rPr kumimoji="1" lang="ja-JP" altLang="en-US" sz="1200" dirty="0" smtClean="0"/>
              <a:t>　　　ノボ ノルディスク ファーマ株式会社</a:t>
            </a:r>
            <a:endParaRPr kumimoji="1" lang="en-US" altLang="ja-JP" sz="1200" dirty="0" smtClean="0"/>
          </a:p>
        </p:txBody>
      </p:sp>
      <p:sp>
        <p:nvSpPr>
          <p:cNvPr id="12" name="正方形/長方形 11"/>
          <p:cNvSpPr/>
          <p:nvPr/>
        </p:nvSpPr>
        <p:spPr>
          <a:xfrm>
            <a:off x="682588" y="7938988"/>
            <a:ext cx="6098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1200" dirty="0">
                <a:solidFill>
                  <a:prstClr val="black"/>
                </a:solidFill>
                <a:latin typeface="ＭＳ Ｐゴシック"/>
                <a:cs typeface="Verdana" panose="020B0604030504040204" pitchFamily="34" charset="0"/>
              </a:rPr>
              <a:t>本会は日本医師会生涯教育単位</a:t>
            </a:r>
            <a:r>
              <a:rPr lang="en-US" altLang="ja-JP" sz="1200" dirty="0">
                <a:solidFill>
                  <a:prstClr val="black"/>
                </a:solidFill>
                <a:latin typeface="ＭＳ Ｐゴシック"/>
                <a:cs typeface="Verdana" panose="020B0604030504040204" pitchFamily="34" charset="0"/>
              </a:rPr>
              <a:t>1.5</a:t>
            </a:r>
            <a:r>
              <a:rPr lang="ja-JP" altLang="en-US" sz="1200" dirty="0">
                <a:solidFill>
                  <a:prstClr val="black"/>
                </a:solidFill>
                <a:latin typeface="ＭＳ Ｐゴシック"/>
                <a:cs typeface="Verdana" panose="020B0604030504040204" pitchFamily="34" charset="0"/>
              </a:rPr>
              <a:t>単位</a:t>
            </a:r>
            <a:r>
              <a:rPr lang="en-US" altLang="ja-JP" sz="1200" dirty="0">
                <a:solidFill>
                  <a:prstClr val="black"/>
                </a:solidFill>
                <a:latin typeface="ＭＳ Ｐゴシック"/>
                <a:cs typeface="Verdana" panose="020B0604030504040204" pitchFamily="34" charset="0"/>
              </a:rPr>
              <a:t>【</a:t>
            </a:r>
            <a:r>
              <a:rPr lang="en-US" altLang="ja-JP" sz="1200" dirty="0">
                <a:solidFill>
                  <a:prstClr val="black"/>
                </a:solidFill>
                <a:latin typeface="ＭＳ Ｐゴシック"/>
              </a:rPr>
              <a:t>CC76</a:t>
            </a:r>
            <a:r>
              <a:rPr lang="ja-JP" altLang="ja-JP" sz="1200" dirty="0">
                <a:solidFill>
                  <a:prstClr val="black"/>
                </a:solidFill>
                <a:latin typeface="ＭＳ Ｐゴシック"/>
              </a:rPr>
              <a:t>（</a:t>
            </a:r>
            <a:r>
              <a:rPr lang="ja-JP" altLang="en-US" sz="1200" dirty="0">
                <a:solidFill>
                  <a:prstClr val="black"/>
                </a:solidFill>
                <a:latin typeface="ＭＳ Ｐゴシック"/>
              </a:rPr>
              <a:t>糖尿病</a:t>
            </a:r>
            <a:r>
              <a:rPr lang="ja-JP" altLang="ja-JP" sz="1200" dirty="0">
                <a:solidFill>
                  <a:prstClr val="black"/>
                </a:solidFill>
                <a:latin typeface="ＭＳ Ｐゴシック"/>
              </a:rPr>
              <a:t>）</a:t>
            </a:r>
            <a:r>
              <a:rPr lang="en-US" altLang="ja-JP" sz="1200" dirty="0">
                <a:solidFill>
                  <a:prstClr val="black"/>
                </a:solidFill>
                <a:latin typeface="ＭＳ Ｐゴシック"/>
              </a:rPr>
              <a:t>1</a:t>
            </a:r>
            <a:r>
              <a:rPr lang="ja-JP" altLang="en-US" sz="1200" dirty="0">
                <a:solidFill>
                  <a:prstClr val="black"/>
                </a:solidFill>
                <a:latin typeface="ＭＳ Ｐゴシック"/>
              </a:rPr>
              <a:t>単位</a:t>
            </a:r>
            <a:r>
              <a:rPr lang="ja-JP" altLang="ja-JP" sz="1200" dirty="0">
                <a:solidFill>
                  <a:prstClr val="black"/>
                </a:solidFill>
                <a:latin typeface="ＭＳ Ｐゴシック"/>
              </a:rPr>
              <a:t>、</a:t>
            </a:r>
            <a:r>
              <a:rPr lang="en-US" altLang="ja-JP" sz="1200" dirty="0">
                <a:solidFill>
                  <a:prstClr val="black"/>
                </a:solidFill>
                <a:latin typeface="ＭＳ Ｐゴシック"/>
              </a:rPr>
              <a:t>CC82</a:t>
            </a:r>
            <a:r>
              <a:rPr lang="ja-JP" altLang="ja-JP" sz="1200" dirty="0">
                <a:solidFill>
                  <a:prstClr val="black"/>
                </a:solidFill>
                <a:latin typeface="ＭＳ Ｐゴシック"/>
              </a:rPr>
              <a:t>（</a:t>
            </a:r>
            <a:r>
              <a:rPr lang="ja-JP" altLang="en-US" sz="1200" dirty="0">
                <a:solidFill>
                  <a:prstClr val="black"/>
                </a:solidFill>
                <a:latin typeface="ＭＳ Ｐゴシック"/>
              </a:rPr>
              <a:t>生活習慣</a:t>
            </a:r>
            <a:r>
              <a:rPr lang="ja-JP" altLang="ja-JP" sz="1200" dirty="0">
                <a:solidFill>
                  <a:prstClr val="black"/>
                </a:solidFill>
                <a:latin typeface="ＭＳ Ｐゴシック"/>
              </a:rPr>
              <a:t>）</a:t>
            </a:r>
            <a:r>
              <a:rPr lang="en-US" altLang="ja-JP" sz="1200" dirty="0">
                <a:solidFill>
                  <a:prstClr val="black"/>
                </a:solidFill>
                <a:latin typeface="ＭＳ Ｐゴシック"/>
              </a:rPr>
              <a:t>0.5</a:t>
            </a:r>
            <a:r>
              <a:rPr lang="ja-JP" altLang="en-US" sz="1200" dirty="0">
                <a:solidFill>
                  <a:prstClr val="black"/>
                </a:solidFill>
                <a:latin typeface="ＭＳ Ｐゴシック"/>
              </a:rPr>
              <a:t>単位</a:t>
            </a:r>
            <a:r>
              <a:rPr lang="en-US" altLang="ja-JP" sz="1200" dirty="0">
                <a:solidFill>
                  <a:prstClr val="black"/>
                </a:solidFill>
                <a:latin typeface="ＭＳ Ｐゴシック"/>
                <a:cs typeface="Verdana" panose="020B0604030504040204" pitchFamily="34" charset="0"/>
              </a:rPr>
              <a:t>】</a:t>
            </a:r>
            <a:r>
              <a:rPr lang="ja-JP" altLang="en-US" sz="1200" dirty="0">
                <a:solidFill>
                  <a:prstClr val="black"/>
                </a:solidFill>
                <a:latin typeface="ＭＳ Ｐゴシック"/>
                <a:cs typeface="Verdana" panose="020B0604030504040204" pitchFamily="34" charset="0"/>
              </a:rPr>
              <a:t>を申請中です</a:t>
            </a:r>
            <a:r>
              <a:rPr lang="ja-JP" altLang="en-US" sz="1200" dirty="0" smtClean="0">
                <a:solidFill>
                  <a:prstClr val="black"/>
                </a:solidFill>
                <a:latin typeface="ＭＳ Ｐゴシック"/>
                <a:cs typeface="Verdana" panose="020B0604030504040204" pitchFamily="34" charset="0"/>
              </a:rPr>
              <a:t>。</a:t>
            </a:r>
            <a:r>
              <a:rPr lang="ja-JP" altLang="ja-JP" sz="1200" dirty="0" smtClean="0">
                <a:solidFill>
                  <a:prstClr val="black"/>
                </a:solidFill>
              </a:rPr>
              <a:t>※</a:t>
            </a:r>
            <a:r>
              <a:rPr lang="ja-JP" altLang="ja-JP" sz="1200" dirty="0">
                <a:solidFill>
                  <a:prstClr val="black"/>
                </a:solidFill>
              </a:rPr>
              <a:t>本研修会は地域包括診療料・加算の対象研修会になります</a:t>
            </a:r>
            <a:r>
              <a:rPr lang="ja-JP" altLang="en-US" sz="1200" dirty="0" smtClean="0">
                <a:solidFill>
                  <a:prstClr val="black"/>
                </a:solidFill>
                <a:latin typeface="ＭＳ Ｐゴシック"/>
                <a:cs typeface="Verdana" panose="020B0604030504040204" pitchFamily="34" charset="0"/>
              </a:rPr>
              <a:t>。</a:t>
            </a:r>
            <a:endParaRPr lang="en-US" altLang="ja-JP" sz="1200" dirty="0" smtClean="0">
              <a:solidFill>
                <a:prstClr val="black"/>
              </a:solidFill>
              <a:latin typeface="ＭＳ Ｐゴシック"/>
              <a:cs typeface="Verdana" panose="020B0604030504040204" pitchFamily="34" charset="0"/>
            </a:endParaRPr>
          </a:p>
          <a:p>
            <a:pPr lvl="0"/>
            <a:r>
              <a:rPr lang="ja-JP" altLang="en-US" sz="1200" dirty="0" smtClean="0">
                <a:solidFill>
                  <a:prstClr val="black"/>
                </a:solidFill>
                <a:latin typeface="ＭＳ Ｐゴシック"/>
                <a:cs typeface="Verdana" panose="020B0604030504040204" pitchFamily="34" charset="0"/>
              </a:rPr>
              <a:t>日病薬病院薬学認定薬剤師制度</a:t>
            </a:r>
            <a:r>
              <a:rPr lang="en-US" altLang="ja-JP" sz="1200" dirty="0" smtClean="0">
                <a:solidFill>
                  <a:prstClr val="black"/>
                </a:solidFill>
                <a:latin typeface="ＭＳ Ｐゴシック"/>
                <a:cs typeface="Verdana" panose="020B0604030504040204" pitchFamily="34" charset="0"/>
              </a:rPr>
              <a:t>1</a:t>
            </a:r>
            <a:r>
              <a:rPr lang="ja-JP" altLang="en-US" sz="1200" dirty="0" smtClean="0">
                <a:solidFill>
                  <a:prstClr val="black"/>
                </a:solidFill>
                <a:latin typeface="ＭＳ Ｐゴシック"/>
                <a:cs typeface="Verdana" panose="020B0604030504040204" pitchFamily="34" charset="0"/>
              </a:rPr>
              <a:t>単位申請中です。</a:t>
            </a:r>
            <a:endParaRPr lang="en-US" altLang="ja-JP" sz="1200" dirty="0" smtClean="0">
              <a:solidFill>
                <a:prstClr val="black"/>
              </a:solidFill>
              <a:latin typeface="ＭＳ Ｐゴシック"/>
              <a:cs typeface="Verdana" panose="020B0604030504040204" pitchFamily="34" charset="0"/>
            </a:endParaRPr>
          </a:p>
          <a:p>
            <a:pPr lvl="0"/>
            <a:r>
              <a:rPr lang="ja-JP" altLang="en-US" sz="1200" dirty="0" smtClean="0">
                <a:solidFill>
                  <a:prstClr val="black"/>
                </a:solidFill>
                <a:latin typeface="ＭＳ Ｐゴシック"/>
                <a:cs typeface="Verdana" panose="020B0604030504040204" pitchFamily="34" charset="0"/>
              </a:rPr>
              <a:t>日本薬剤師会研修センター</a:t>
            </a:r>
            <a:r>
              <a:rPr lang="en-US" altLang="ja-JP" sz="1200" dirty="0" smtClean="0">
                <a:solidFill>
                  <a:prstClr val="black"/>
                </a:solidFill>
                <a:latin typeface="ＭＳ Ｐゴシック"/>
                <a:cs typeface="Verdana" panose="020B0604030504040204" pitchFamily="34" charset="0"/>
              </a:rPr>
              <a:t>1</a:t>
            </a:r>
            <a:r>
              <a:rPr lang="ja-JP" altLang="en-US" sz="1200" dirty="0" smtClean="0">
                <a:solidFill>
                  <a:prstClr val="black"/>
                </a:solidFill>
                <a:latin typeface="ＭＳ Ｐゴシック"/>
                <a:cs typeface="Verdana" panose="020B0604030504040204" pitchFamily="34" charset="0"/>
              </a:rPr>
              <a:t>単位申請中です。</a:t>
            </a:r>
            <a:endParaRPr lang="en-US" altLang="ja-JP" sz="1200" dirty="0">
              <a:solidFill>
                <a:prstClr val="black"/>
              </a:solidFill>
              <a:latin typeface="ＭＳ Ｐゴシック"/>
              <a:cs typeface="Verdana" panose="020B060403050404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9699" y="207935"/>
            <a:ext cx="1000125" cy="1049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822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444</TotalTime>
  <Words>116</Words>
  <Application>Microsoft Office PowerPoint</Application>
  <PresentationFormat>ユーザー設定</PresentationFormat>
  <Paragraphs>35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Company>電通Ｓ＆Ｈ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Nishida</dc:creator>
  <cp:lastModifiedBy>MDOI (Masato Doi)</cp:lastModifiedBy>
  <cp:revision>98</cp:revision>
  <cp:lastPrinted>2017-03-02T03:10:40Z</cp:lastPrinted>
  <dcterms:created xsi:type="dcterms:W3CDTF">2014-04-21T05:31:51Z</dcterms:created>
  <dcterms:modified xsi:type="dcterms:W3CDTF">2017-03-03T03:36:34Z</dcterms:modified>
</cp:coreProperties>
</file>