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380288" cy="10440988"/>
  <p:notesSz cx="6807200" cy="9939338"/>
  <p:defaultTextStyle>
    <a:defPPr>
      <a:defRPr lang="ja-JP"/>
    </a:defPPr>
    <a:lvl1pPr marL="0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3070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6140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39210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2279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65349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78419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91489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04559" algn="l" defTabSz="102614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4C9FF"/>
    <a:srgbClr val="F3E7FF"/>
    <a:srgbClr val="F7EFFF"/>
    <a:srgbClr val="CC99FF"/>
    <a:srgbClr val="EEDDFF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090" y="90"/>
      </p:cViewPr>
      <p:guideLst>
        <p:guide orient="horz" pos="3289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2" y="3243476"/>
            <a:ext cx="6273245" cy="223804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3" y="5916561"/>
            <a:ext cx="5166202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3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6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9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5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8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91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04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58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2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013031" y="558304"/>
            <a:ext cx="1245424" cy="118766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6762" y="558304"/>
            <a:ext cx="3613267" cy="118766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7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70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2" y="6709302"/>
            <a:ext cx="6273245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2992" y="4425337"/>
            <a:ext cx="6273245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307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61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92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2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5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84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914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045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2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6761" y="3248308"/>
            <a:ext cx="2429345" cy="918662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29111" y="3248308"/>
            <a:ext cx="2429345" cy="918662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34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8124"/>
            <a:ext cx="6642259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6" y="2337139"/>
            <a:ext cx="3260909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3070" indent="0">
              <a:buNone/>
              <a:defRPr sz="2200" b="1"/>
            </a:lvl2pPr>
            <a:lvl3pPr marL="1026140" indent="0">
              <a:buNone/>
              <a:defRPr sz="2000" b="1"/>
            </a:lvl3pPr>
            <a:lvl4pPr marL="1539210" indent="0">
              <a:buNone/>
              <a:defRPr sz="1800" b="1"/>
            </a:lvl4pPr>
            <a:lvl5pPr marL="2052279" indent="0">
              <a:buNone/>
              <a:defRPr sz="1800" b="1"/>
            </a:lvl5pPr>
            <a:lvl6pPr marL="2565349" indent="0">
              <a:buNone/>
              <a:defRPr sz="1800" b="1"/>
            </a:lvl6pPr>
            <a:lvl7pPr marL="3078419" indent="0">
              <a:buNone/>
              <a:defRPr sz="1800" b="1"/>
            </a:lvl7pPr>
            <a:lvl8pPr marL="3591489" indent="0">
              <a:buNone/>
              <a:defRPr sz="1800" b="1"/>
            </a:lvl8pPr>
            <a:lvl9pPr marL="4104559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016" y="3311147"/>
            <a:ext cx="3260909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49084" y="2337139"/>
            <a:ext cx="3262190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3070" indent="0">
              <a:buNone/>
              <a:defRPr sz="2200" b="1"/>
            </a:lvl2pPr>
            <a:lvl3pPr marL="1026140" indent="0">
              <a:buNone/>
              <a:defRPr sz="2000" b="1"/>
            </a:lvl3pPr>
            <a:lvl4pPr marL="1539210" indent="0">
              <a:buNone/>
              <a:defRPr sz="1800" b="1"/>
            </a:lvl4pPr>
            <a:lvl5pPr marL="2052279" indent="0">
              <a:buNone/>
              <a:defRPr sz="1800" b="1"/>
            </a:lvl5pPr>
            <a:lvl6pPr marL="2565349" indent="0">
              <a:buNone/>
              <a:defRPr sz="1800" b="1"/>
            </a:lvl6pPr>
            <a:lvl7pPr marL="3078419" indent="0">
              <a:buNone/>
              <a:defRPr sz="1800" b="1"/>
            </a:lvl7pPr>
            <a:lvl8pPr marL="3591489" indent="0">
              <a:buNone/>
              <a:defRPr sz="1800" b="1"/>
            </a:lvl8pPr>
            <a:lvl9pPr marL="4104559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49084" y="3311147"/>
            <a:ext cx="3262190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3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52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66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5706"/>
            <a:ext cx="2428064" cy="176916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5488" y="415707"/>
            <a:ext cx="4125787" cy="891109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9015" y="2184875"/>
            <a:ext cx="242806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13070" indent="0">
              <a:buNone/>
              <a:defRPr sz="1300"/>
            </a:lvl2pPr>
            <a:lvl3pPr marL="1026140" indent="0">
              <a:buNone/>
              <a:defRPr sz="1100"/>
            </a:lvl3pPr>
            <a:lvl4pPr marL="1539210" indent="0">
              <a:buNone/>
              <a:defRPr sz="1000"/>
            </a:lvl4pPr>
            <a:lvl5pPr marL="2052279" indent="0">
              <a:buNone/>
              <a:defRPr sz="1000"/>
            </a:lvl5pPr>
            <a:lvl6pPr marL="2565349" indent="0">
              <a:buNone/>
              <a:defRPr sz="1000"/>
            </a:lvl6pPr>
            <a:lvl7pPr marL="3078419" indent="0">
              <a:buNone/>
              <a:defRPr sz="1000"/>
            </a:lvl7pPr>
            <a:lvl8pPr marL="3591489" indent="0">
              <a:buNone/>
              <a:defRPr sz="1000"/>
            </a:lvl8pPr>
            <a:lvl9pPr marL="410455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74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8" y="7308693"/>
            <a:ext cx="4428173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46588" y="932921"/>
            <a:ext cx="4428173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3070" indent="0">
              <a:buNone/>
              <a:defRPr sz="3100"/>
            </a:lvl2pPr>
            <a:lvl3pPr marL="1026140" indent="0">
              <a:buNone/>
              <a:defRPr sz="2700"/>
            </a:lvl3pPr>
            <a:lvl4pPr marL="1539210" indent="0">
              <a:buNone/>
              <a:defRPr sz="2200"/>
            </a:lvl4pPr>
            <a:lvl5pPr marL="2052279" indent="0">
              <a:buNone/>
              <a:defRPr sz="2200"/>
            </a:lvl5pPr>
            <a:lvl6pPr marL="2565349" indent="0">
              <a:buNone/>
              <a:defRPr sz="2200"/>
            </a:lvl6pPr>
            <a:lvl7pPr marL="3078419" indent="0">
              <a:buNone/>
              <a:defRPr sz="2200"/>
            </a:lvl7pPr>
            <a:lvl8pPr marL="3591489" indent="0">
              <a:buNone/>
              <a:defRPr sz="2200"/>
            </a:lvl8pPr>
            <a:lvl9pPr marL="4104559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6588" y="8171525"/>
            <a:ext cx="4428173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3070" indent="0">
              <a:buNone/>
              <a:defRPr sz="1300"/>
            </a:lvl2pPr>
            <a:lvl3pPr marL="1026140" indent="0">
              <a:buNone/>
              <a:defRPr sz="1100"/>
            </a:lvl3pPr>
            <a:lvl4pPr marL="1539210" indent="0">
              <a:buNone/>
              <a:defRPr sz="1000"/>
            </a:lvl4pPr>
            <a:lvl5pPr marL="2052279" indent="0">
              <a:buNone/>
              <a:defRPr sz="1000"/>
            </a:lvl5pPr>
            <a:lvl6pPr marL="2565349" indent="0">
              <a:buNone/>
              <a:defRPr sz="1000"/>
            </a:lvl6pPr>
            <a:lvl7pPr marL="3078419" indent="0">
              <a:buNone/>
              <a:defRPr sz="1000"/>
            </a:lvl7pPr>
            <a:lvl8pPr marL="3591489" indent="0">
              <a:buNone/>
              <a:defRPr sz="1000"/>
            </a:lvl8pPr>
            <a:lvl9pPr marL="410455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91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9015" y="418124"/>
            <a:ext cx="6642259" cy="1740164"/>
          </a:xfrm>
          <a:prstGeom prst="rect">
            <a:avLst/>
          </a:prstGeom>
        </p:spPr>
        <p:txBody>
          <a:bodyPr vert="horz" lIns="102614" tIns="51307" rIns="102614" bIns="5130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436233"/>
            <a:ext cx="6642259" cy="6890569"/>
          </a:xfrm>
          <a:prstGeom prst="rect">
            <a:avLst/>
          </a:prstGeom>
        </p:spPr>
        <p:txBody>
          <a:bodyPr vert="horz" lIns="102614" tIns="51307" rIns="102614" bIns="5130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9015" y="9677251"/>
            <a:ext cx="1722067" cy="555886"/>
          </a:xfrm>
          <a:prstGeom prst="rect">
            <a:avLst/>
          </a:prstGeom>
        </p:spPr>
        <p:txBody>
          <a:bodyPr vert="horz" lIns="102614" tIns="51307" rIns="102614" bIns="5130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8E407-1AFE-46F6-97CD-D1F5FD3D53C1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21599" y="9677251"/>
            <a:ext cx="2337091" cy="555886"/>
          </a:xfrm>
          <a:prstGeom prst="rect">
            <a:avLst/>
          </a:prstGeom>
        </p:spPr>
        <p:txBody>
          <a:bodyPr vert="horz" lIns="102614" tIns="51307" rIns="102614" bIns="5130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89207" y="9677251"/>
            <a:ext cx="1722067" cy="555886"/>
          </a:xfrm>
          <a:prstGeom prst="rect">
            <a:avLst/>
          </a:prstGeom>
        </p:spPr>
        <p:txBody>
          <a:bodyPr vert="horz" lIns="102614" tIns="51307" rIns="102614" bIns="5130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5F535-80A9-4EB3-8A12-0A349CA17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7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6140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802" indent="-384802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3738" indent="-320669" algn="l" defTabSz="10261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2675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574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881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188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3495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802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61094" indent="-256535" algn="l" defTabSz="102614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3070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6140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9210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279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5349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8419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489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04559" algn="l" defTabSz="102614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ord.yahoo.co.jp/o/image/SIG=11q50vg9g/EXP=1384927953;_ylc=X3IDMgRmc3QDMARpZHgDMARvaWQDQU5kOUdjU2xKeVdBbk90ZGZ0UEFxWkV6LUlaNlJNRUxIVmVVVnpWU1JNVjh4RHA3UHl6ZUVlbUtfSDlfUVM2bARwAzZJT001cG12BHBvcwMzMTgEc2VjA3NodwRzbGsDcmk-/*-http%3A/lagurus.co.jp/img/top-image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69" y="-36090"/>
            <a:ext cx="7420188" cy="4146277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-6353" y="4262692"/>
            <a:ext cx="7480207" cy="5616623"/>
          </a:xfrm>
          <a:prstGeom prst="rect">
            <a:avLst/>
          </a:prstGeom>
          <a:solidFill>
            <a:srgbClr val="F7FCFF">
              <a:alpha val="70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42" tIns="48971" rIns="97942" bIns="48971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2570" y="9865949"/>
            <a:ext cx="6711950" cy="3230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lIns="92137" tIns="46069" rIns="92137" bIns="46069" rtlCol="0">
            <a:spAutoFit/>
          </a:bodyPr>
          <a:lstStyle/>
          <a:p>
            <a:pPr algn="ctr"/>
            <a:r>
              <a:rPr lang="ja-JP" altLang="en-US" sz="1500" dirty="0" smtClean="0">
                <a:solidFill>
                  <a:schemeClr val="bg1"/>
                </a:solidFill>
              </a:rPr>
              <a:t>共催　　福井県薬剤師会　福井県病院薬剤師会  大鵬</a:t>
            </a:r>
            <a:r>
              <a:rPr lang="ja-JP" altLang="en-US" sz="1500" dirty="0">
                <a:solidFill>
                  <a:schemeClr val="bg1"/>
                </a:solidFill>
              </a:rPr>
              <a:t>薬品工業株式会社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99040" y="5796558"/>
            <a:ext cx="6810216" cy="3451150"/>
          </a:xfrm>
          <a:prstGeom prst="roundRect">
            <a:avLst/>
          </a:prstGeom>
          <a:solidFill>
            <a:srgbClr val="F7EFFF"/>
          </a:solidFill>
          <a:ln w="3175">
            <a:solidFill>
              <a:srgbClr val="E4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27525" y="5917156"/>
            <a:ext cx="8017351" cy="3330552"/>
          </a:xfrm>
          <a:prstGeom prst="rect">
            <a:avLst/>
          </a:prstGeom>
          <a:noFill/>
        </p:spPr>
        <p:txBody>
          <a:bodyPr wrap="square" lIns="97942" tIns="48971" rIns="97942" bIns="48971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■特別講演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18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45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19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45</a:t>
            </a:r>
          </a:p>
          <a:p>
            <a:pPr>
              <a:lnSpc>
                <a:spcPct val="150000"/>
              </a:lnSpc>
            </a:pP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【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座長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】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福井県済生会病院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外科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主任部長　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宗本　義則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先生</a:t>
            </a:r>
            <a:endParaRPr lang="en-US" altLang="ja-JP" sz="18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b="1" dirty="0" smtClean="0">
                <a:effectLst>
                  <a:glow rad="63500">
                    <a:srgbClr val="FFFFCC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『</a:t>
            </a:r>
            <a:r>
              <a:rPr lang="ja-JP" altLang="en-US" sz="2800" b="1" dirty="0">
                <a:effectLst>
                  <a:glow rad="63500">
                    <a:srgbClr val="FFFFCC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　</a:t>
            </a:r>
            <a:r>
              <a:rPr lang="ja-JP" altLang="en-US" sz="2800" b="1" dirty="0" smtClean="0">
                <a:effectLst>
                  <a:glow rad="63500">
                    <a:srgbClr val="FFFFCC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進行再発大腸癌後方ラインに</a:t>
            </a:r>
            <a:endParaRPr lang="en-US" altLang="ja-JP" sz="2800" b="1" dirty="0">
              <a:effectLst>
                <a:glow rad="63500">
                  <a:srgbClr val="FFFFCC"/>
                </a:glow>
              </a:effectLst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 smtClean="0">
                <a:effectLst>
                  <a:glow rad="63500">
                    <a:srgbClr val="FFFFCC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　　　　　　　　　　おける治療戦略　</a:t>
            </a:r>
            <a:r>
              <a:rPr lang="en-US" altLang="ja-JP" sz="2800" b="1" dirty="0" smtClean="0">
                <a:effectLst>
                  <a:glow rad="63500">
                    <a:srgbClr val="FFFFCC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』</a:t>
            </a:r>
            <a:endParaRPr lang="en-US" altLang="ja-JP" sz="28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0"/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【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演者</a:t>
            </a:r>
            <a:r>
              <a:rPr lang="en-US" altLang="ja-JP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】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ja-JP" altLang="en-US" sz="24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福岡大学医学部　消化器外科</a:t>
            </a:r>
            <a:endParaRPr lang="en-US" altLang="ja-JP" sz="24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24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 　　　　</a:t>
            </a:r>
            <a:r>
              <a:rPr lang="ja-JP" altLang="en-US" sz="24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講師　</a:t>
            </a:r>
            <a:r>
              <a:rPr lang="ja-JP" altLang="en-US" sz="24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</a:t>
            </a:r>
            <a:r>
              <a:rPr lang="ja-JP" altLang="en-US" sz="2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吉田　陽一郎</a:t>
            </a:r>
            <a:r>
              <a:rPr lang="ja-JP" altLang="en-US" sz="2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</a:t>
            </a:r>
            <a:r>
              <a:rPr lang="ja-JP" altLang="en-US" sz="24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先生</a:t>
            </a:r>
            <a:endParaRPr lang="en-US" altLang="ja-JP" sz="2400" b="1" dirty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0" y="159235"/>
            <a:ext cx="7263560" cy="2757003"/>
            <a:chOff x="96540" y="-146413"/>
            <a:chExt cx="7027682" cy="2757003"/>
          </a:xfrm>
        </p:grpSpPr>
        <p:sp>
          <p:nvSpPr>
            <p:cNvPr id="5" name="正方形/長方形 4"/>
            <p:cNvSpPr/>
            <p:nvPr/>
          </p:nvSpPr>
          <p:spPr>
            <a:xfrm>
              <a:off x="584227" y="-146413"/>
              <a:ext cx="6539995" cy="2396963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97942" tIns="48971" rIns="97942" bIns="48971">
              <a:spAutoFit/>
            </a:bodyPr>
            <a:lstStyle/>
            <a:p>
              <a:pPr>
                <a:lnSpc>
                  <a:spcPts val="5000"/>
                </a:lnSpc>
              </a:pPr>
              <a:r>
                <a:rPr lang="ja-JP" altLang="en-US" sz="4000" b="1" dirty="0" smtClean="0">
                  <a:ln w="12700">
                    <a:noFill/>
                    <a:prstDash val="solid"/>
                  </a:ln>
                  <a:solidFill>
                    <a:srgbClr val="002060"/>
                  </a:solidFill>
                  <a:effectLst>
                    <a:glow rad="63500">
                      <a:srgbClr val="FFFFCC"/>
                    </a:glow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  <a:latin typeface="HGP明朝B" panose="02020800000000000000" pitchFamily="18" charset="-128"/>
                  <a:ea typeface="HGP明朝B" panose="02020800000000000000" pitchFamily="18" charset="-128"/>
                </a:rPr>
                <a:t>第３回大腸癌治療セミナ－</a:t>
              </a:r>
              <a:endParaRPr lang="en-US" altLang="ja-JP" sz="4000" b="1" dirty="0" smtClean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glow rad="63500">
                    <a:srgbClr val="FFFFCC"/>
                  </a:glow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HGP明朝B" panose="02020800000000000000" pitchFamily="18" charset="-128"/>
                <a:ea typeface="HGP明朝B" panose="02020800000000000000" pitchFamily="18" charset="-128"/>
              </a:endParaRPr>
            </a:p>
            <a:p>
              <a:pPr>
                <a:lnSpc>
                  <a:spcPts val="5000"/>
                </a:lnSpc>
              </a:pPr>
              <a:r>
                <a:rPr lang="ja-JP" altLang="en-US" sz="4000" b="1" dirty="0" smtClean="0">
                  <a:ln w="12700">
                    <a:noFill/>
                    <a:prstDash val="solid"/>
                  </a:ln>
                  <a:solidFill>
                    <a:srgbClr val="002060"/>
                  </a:solidFill>
                  <a:effectLst>
                    <a:glow rad="63500">
                      <a:srgbClr val="FFFFCC"/>
                    </a:glow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  <a:latin typeface="HGP明朝B" panose="02020800000000000000" pitchFamily="18" charset="-128"/>
                  <a:ea typeface="HGP明朝B" panose="02020800000000000000" pitchFamily="18" charset="-128"/>
                </a:rPr>
                <a:t>　　　　　　　　　　　　</a:t>
              </a:r>
              <a:r>
                <a:rPr lang="ja-JP" altLang="en-US" sz="4000" b="1" dirty="0">
                  <a:ln w="12700">
                    <a:noFill/>
                    <a:prstDash val="solid"/>
                  </a:ln>
                  <a:solidFill>
                    <a:srgbClr val="002060"/>
                  </a:solidFill>
                  <a:effectLst>
                    <a:glow rad="63500">
                      <a:srgbClr val="FFFFCC"/>
                    </a:glow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  <a:latin typeface="HGP明朝B" panose="02020800000000000000" pitchFamily="18" charset="-128"/>
                  <a:ea typeface="HGP明朝B" panose="02020800000000000000" pitchFamily="18" charset="-128"/>
                </a:rPr>
                <a:t> </a:t>
              </a:r>
              <a:r>
                <a:rPr lang="en-US" altLang="ja-JP" sz="4000" b="1" dirty="0" smtClean="0">
                  <a:ln w="12700">
                    <a:noFill/>
                    <a:prstDash val="solid"/>
                  </a:ln>
                  <a:solidFill>
                    <a:srgbClr val="002060"/>
                  </a:solidFill>
                  <a:effectLst>
                    <a:glow rad="63500">
                      <a:srgbClr val="FFFFCC"/>
                    </a:glow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  <a:latin typeface="HGP明朝B" panose="02020800000000000000" pitchFamily="18" charset="-128"/>
                  <a:ea typeface="HGP明朝B" panose="02020800000000000000" pitchFamily="18" charset="-128"/>
                </a:rPr>
                <a:t>in Fukui</a:t>
              </a:r>
            </a:p>
            <a:p>
              <a:endParaRPr lang="ja-JP" altLang="en-US" sz="6600" b="1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glow rad="63500">
                    <a:srgbClr val="FFFFCC"/>
                  </a:glow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latin typeface="HGP明朝B" panose="02020800000000000000" pitchFamily="18" charset="-128"/>
                <a:ea typeface="HGP明朝B" panose="02020800000000000000" pitchFamily="18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96540" y="1242438"/>
              <a:ext cx="6769840" cy="1299227"/>
              <a:chOff x="384572" y="1242438"/>
              <a:chExt cx="6769840" cy="1299227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384572" y="1242438"/>
                <a:ext cx="6257898" cy="1299227"/>
              </a:xfrm>
              <a:prstGeom prst="rect">
                <a:avLst/>
              </a:prstGeom>
              <a:noFill/>
            </p:spPr>
            <p:txBody>
              <a:bodyPr wrap="square" lIns="97942" tIns="48971" rIns="97942" bIns="48971">
                <a:spAutoFit/>
              </a:bodyPr>
              <a:lstStyle/>
              <a:p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　日時 ：  </a:t>
                </a:r>
                <a:r>
                  <a:rPr lang="en-US" altLang="ja-JP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2017</a:t>
                </a:r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年</a:t>
                </a:r>
                <a:r>
                  <a:rPr lang="ja-JP" altLang="en-US" sz="2400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</a:t>
                </a:r>
                <a:r>
                  <a:rPr lang="en-US" altLang="ja-JP" sz="2400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5</a:t>
                </a:r>
                <a:r>
                  <a:rPr lang="ja-JP" altLang="en-US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月</a:t>
                </a:r>
                <a:r>
                  <a:rPr lang="en-US" altLang="ja-JP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26</a:t>
                </a:r>
                <a:r>
                  <a:rPr lang="ja-JP" altLang="en-US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日</a:t>
                </a:r>
                <a:r>
                  <a:rPr lang="en-US" altLang="ja-JP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(</a:t>
                </a:r>
                <a:r>
                  <a:rPr lang="ja-JP" altLang="en-US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金</a:t>
                </a:r>
                <a:r>
                  <a:rPr lang="en-US" altLang="ja-JP" sz="2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)</a:t>
                </a:r>
                <a:r>
                  <a:rPr lang="ja-JP" altLang="en-US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 </a:t>
                </a:r>
                <a:r>
                  <a:rPr lang="en-US" altLang="ja-JP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18</a:t>
                </a:r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：</a:t>
                </a:r>
                <a:r>
                  <a:rPr lang="en-US" altLang="ja-JP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00</a:t>
                </a:r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～</a:t>
                </a:r>
                <a:r>
                  <a:rPr lang="en-US" altLang="ja-JP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19</a:t>
                </a:r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：</a:t>
                </a:r>
                <a:r>
                  <a:rPr lang="en-US" altLang="ja-JP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4</a:t>
                </a:r>
                <a:r>
                  <a:rPr lang="en-US" altLang="ja-JP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5</a:t>
                </a:r>
                <a:endParaRPr lang="en-US" altLang="ja-JP" b="1" dirty="0" smtClean="0">
                  <a:ln w="6350">
                    <a:noFill/>
                    <a:prstDash val="solid"/>
                  </a:ln>
                  <a:solidFill>
                    <a:srgbClr val="192C43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endParaRPr>
              </a:p>
              <a:p>
                <a:r>
                  <a:rPr lang="ja-JP" altLang="en-US" sz="5400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</a:t>
                </a:r>
                <a:endParaRPr lang="en-US" altLang="ja-JP" sz="5400" b="1" dirty="0">
                  <a:ln w="6350">
                    <a:noFill/>
                    <a:prstDash val="solid"/>
                  </a:ln>
                  <a:solidFill>
                    <a:srgbClr val="192C43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544710" y="1746494"/>
                <a:ext cx="6609702" cy="406675"/>
              </a:xfrm>
              <a:prstGeom prst="rect">
                <a:avLst/>
              </a:prstGeom>
              <a:noFill/>
            </p:spPr>
            <p:txBody>
              <a:bodyPr wrap="square" lIns="97942" tIns="48971" rIns="97942" bIns="48971">
                <a:spAutoFit/>
              </a:bodyPr>
              <a:lstStyle/>
              <a:p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場所 ：  福井県済生会病院　東館３階</a:t>
                </a:r>
                <a:r>
                  <a:rPr lang="ja-JP" altLang="en-US" b="1" dirty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　</a:t>
                </a:r>
                <a:r>
                  <a:rPr lang="ja-JP" altLang="en-US" b="1" dirty="0" smtClean="0">
                    <a:ln w="6350">
                      <a:noFill/>
                      <a:prstDash val="solid"/>
                    </a:ln>
                    <a:solidFill>
                      <a:srgbClr val="192C43"/>
                    </a:solidFill>
                    <a:latin typeface="HGP明朝B" panose="02020800000000000000" pitchFamily="18" charset="-128"/>
                    <a:ea typeface="HGP明朝B" panose="02020800000000000000" pitchFamily="18" charset="-128"/>
                  </a:rPr>
                  <a:t>「　大研修室　」</a:t>
                </a:r>
                <a:endParaRPr lang="en-US" altLang="ja-JP" sz="5400" b="1" dirty="0">
                  <a:ln w="6350">
                    <a:noFill/>
                    <a:prstDash val="solid"/>
                  </a:ln>
                  <a:solidFill>
                    <a:srgbClr val="192C43"/>
                  </a:solidFill>
                  <a:latin typeface="HGP明朝B" panose="02020800000000000000" pitchFamily="18" charset="-128"/>
                  <a:ea typeface="HGP明朝B" panose="02020800000000000000" pitchFamily="18" charset="-128"/>
                </a:endParaRPr>
              </a:p>
            </p:txBody>
          </p:sp>
        </p:grpSp>
        <p:cxnSp>
          <p:nvCxnSpPr>
            <p:cNvPr id="20" name="直線コネクタ 19"/>
            <p:cNvCxnSpPr/>
            <p:nvPr/>
          </p:nvCxnSpPr>
          <p:spPr>
            <a:xfrm>
              <a:off x="305921" y="1170430"/>
              <a:ext cx="6711950" cy="0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  <a:effectLst>
              <a:glow rad="63500">
                <a:schemeClr val="accent6">
                  <a:lumMod val="20000"/>
                  <a:lumOff val="80000"/>
                  <a:alpha val="6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299040" y="2610590"/>
              <a:ext cx="6711950" cy="0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  <a:effectLst>
              <a:glow rad="63500">
                <a:schemeClr val="accent6">
                  <a:lumMod val="20000"/>
                  <a:lumOff val="80000"/>
                  <a:alpha val="6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正方形/長方形 3"/>
          <p:cNvSpPr/>
          <p:nvPr/>
        </p:nvSpPr>
        <p:spPr>
          <a:xfrm>
            <a:off x="504056" y="4278290"/>
            <a:ext cx="64959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endParaRPr lang="en-US" altLang="ja-JP" b="1" dirty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648282" y="2484190"/>
            <a:ext cx="6011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ja-JP" altLang="en-US" sz="14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福井県福井市和田中町舟橋</a:t>
            </a:r>
            <a:r>
              <a:rPr kumimoji="0" lang="en-US" altLang="ja-JP" sz="14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ja-JP" altLang="en-US" sz="14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番地</a:t>
            </a:r>
            <a:r>
              <a:rPr kumimoji="0" lang="en-US" altLang="ja-JP" sz="1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     </a:t>
            </a:r>
            <a:r>
              <a:rPr kumimoji="0" lang="ja-JP" altLang="en-US" sz="1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TEL.0776-23-1111(</a:t>
            </a:r>
            <a:r>
              <a:rPr kumimoji="0" lang="ja-JP" altLang="en-US" sz="1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</a:t>
            </a:r>
            <a:r>
              <a:rPr kumimoji="0" lang="en-US" altLang="ja-JP" sz="1400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0" lang="ja-JP" altLang="en-US" sz="14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06114" y="2916238"/>
            <a:ext cx="7002512" cy="1053006"/>
          </a:xfrm>
          <a:prstGeom prst="rect">
            <a:avLst/>
          </a:prstGeom>
          <a:noFill/>
        </p:spPr>
        <p:txBody>
          <a:bodyPr wrap="square" lIns="97942" tIns="48971" rIns="97942" bIns="48971">
            <a:spAutoFit/>
          </a:bodyPr>
          <a:lstStyle/>
          <a:p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■情報提供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18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00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18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15</a:t>
            </a:r>
            <a:endParaRPr lang="en-US" altLang="ja-JP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　　 　　大鵬薬品工業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株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 金沢支店　福井出張所　野田　雄一 </a:t>
            </a:r>
            <a:endParaRPr lang="en-US" altLang="ja-JP" sz="16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 </a:t>
            </a:r>
            <a:r>
              <a:rPr lang="en-US" altLang="ja-JP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『  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ロンサーフの適正使用  </a:t>
            </a:r>
            <a:r>
              <a:rPr lang="en-US" altLang="ja-JP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』</a:t>
            </a:r>
            <a:endParaRPr lang="en-US" altLang="ja-JP" sz="1800" b="1" dirty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66008" y="10189046"/>
            <a:ext cx="2899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当日、軽食をご用意させて頂きます。</a:t>
            </a:r>
            <a:endParaRPr kumimoji="1" lang="ja-JP" altLang="en-US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82571" y="4034506"/>
            <a:ext cx="7002512" cy="1499282"/>
          </a:xfrm>
          <a:prstGeom prst="rect">
            <a:avLst/>
          </a:prstGeom>
          <a:noFill/>
        </p:spPr>
        <p:txBody>
          <a:bodyPr wrap="square" lIns="97942" tIns="48971" rIns="97942" bIns="48971">
            <a:spAutoFit/>
          </a:bodyPr>
          <a:lstStyle/>
          <a:p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■一般演題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18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15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18:45</a:t>
            </a:r>
          </a:p>
          <a:p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【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座長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】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福井県済生会病院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外科　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医長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齋藤　健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一郎 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先生</a:t>
            </a:r>
            <a:endParaRPr lang="en-US" altLang="ja-JP" sz="18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en-US" altLang="ja-JP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en-US" altLang="ja-JP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『 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当院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に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おける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新規経口ヌクレオシド系薬剤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の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使用</a:t>
            </a:r>
            <a:r>
              <a:rPr lang="ja-JP" altLang="en-US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経験</a:t>
            </a:r>
            <a:r>
              <a:rPr lang="en-US" altLang="ja-JP" sz="22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』</a:t>
            </a:r>
            <a:endParaRPr lang="en-US" altLang="ja-JP" sz="2200" b="1" dirty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900" b="1" dirty="0" smtClean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【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演者</a:t>
            </a:r>
            <a:r>
              <a:rPr lang="en-US" altLang="ja-JP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】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福井県済生会病院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外科　</a:t>
            </a:r>
            <a:r>
              <a:rPr lang="ja-JP" altLang="en-US" sz="1800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部長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  </a:t>
            </a:r>
            <a:r>
              <a:rPr lang="ja-JP" altLang="en-US" b="1" dirty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髙嶋　吉浩　</a:t>
            </a:r>
            <a:r>
              <a:rPr lang="ja-JP" altLang="en-US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800" b="1" dirty="0" smtClean="0">
                <a:ln w="6350">
                  <a:noFill/>
                  <a:prstDash val="solid"/>
                </a:ln>
                <a:solidFill>
                  <a:srgbClr val="192C43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先生</a:t>
            </a:r>
            <a:endParaRPr lang="en-US" altLang="ja-JP" sz="1800" b="1" dirty="0">
              <a:ln w="6350">
                <a:noFill/>
                <a:prstDash val="solid"/>
              </a:ln>
              <a:solidFill>
                <a:srgbClr val="192C43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1752" y="9252942"/>
            <a:ext cx="7109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日本薬剤師研修センター研修認定薬剤師制度受講シール「１単位」取得の対象となります。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1752" y="9521229"/>
            <a:ext cx="7109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日病薬病院薬学認定薬剤師制度 １単位（領域</a:t>
            </a:r>
            <a:r>
              <a:rPr kumimoji="1" lang="en-US" altLang="ja-JP" sz="1400" dirty="0" smtClean="0"/>
              <a:t>Ⅴ‐</a:t>
            </a:r>
            <a:r>
              <a:rPr kumimoji="1" lang="ja-JP" altLang="en-US" sz="1400" dirty="0" smtClean="0"/>
              <a:t>２）申請中です。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679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69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HGP明朝B</vt:lpstr>
      <vt:lpstr>HGS明朝E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折橋 郁恵</dc:creator>
  <cp:lastModifiedBy>矢野良一</cp:lastModifiedBy>
  <cp:revision>101</cp:revision>
  <cp:lastPrinted>2017-04-20T12:09:25Z</cp:lastPrinted>
  <dcterms:created xsi:type="dcterms:W3CDTF">2014-02-06T02:28:40Z</dcterms:created>
  <dcterms:modified xsi:type="dcterms:W3CDTF">2017-04-20T22:53:08Z</dcterms:modified>
</cp:coreProperties>
</file>