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9" r:id="rId2"/>
    <p:sldId id="270" r:id="rId3"/>
  </p:sldIdLst>
  <p:sldSz cx="6858000" cy="9906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2C0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94118" autoAdjust="0"/>
  </p:normalViewPr>
  <p:slideViewPr>
    <p:cSldViewPr>
      <p:cViewPr>
        <p:scale>
          <a:sx n="56" d="100"/>
          <a:sy n="56" d="100"/>
        </p:scale>
        <p:origin x="2822" y="8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0965B-657D-4E3A-8F67-20A73552E388}" type="datetimeFigureOut">
              <a:rPr kumimoji="1" lang="ja-JP" altLang="en-US" smtClean="0"/>
              <a:pPr/>
              <a:t>2017/4/19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13509-C70B-4B50-A83E-F4734BA4D4A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066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13509-C70B-4B50-A83E-F4734BA4D4A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951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6" descr="1_edited-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0338"/>
            <a:ext cx="68580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DD51B-4384-48AD-BE7B-5F186DC460F3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94F17-C413-4C85-86B6-1FD8C7B544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9A874-ABF8-4DCB-868B-D2BEA668559C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9C56F-EE32-467A-86EB-2D072B89D43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8DD47-2DD7-4A6C-99C7-B46363849473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13B85-B72C-4B5B-9DFA-5ADDA2A697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604C2-35D8-4664-B629-5BE1D35B4FB4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25DD6-C08A-4EA7-ADF6-255FDAED6BF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CC33B-7951-4C96-996A-E14DDA31AF1E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3A233-71BF-429C-88E8-2589F7AAE6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62362-F6A4-4B75-9E7B-61352BF22405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F9070-0144-445C-A8E1-CBD4F0CD3AC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EEA54-3D49-43FA-BC10-D993D9B1CAC4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565A6-C174-4EDB-8AA3-075D31293DF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BBC9-AC13-40E4-9E18-FDA2E3573336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88A95-5779-4BDC-A3BD-F1CA95A4141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CA7FA-E5D0-49ED-AD97-C0AE802A9D8F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5827E-19A2-481E-8344-37F1D98A585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90FFA-2E35-4732-B39F-CFF9747BAA5E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8E744-53D4-474E-9B15-BBEF0DC019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4DA6A-EB6B-463B-905D-D976AC40E128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7424C-0DEA-4016-9692-F09C806913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79B3E5B-B999-47F2-870E-C8AD945E524C}" type="datetimeFigureOut">
              <a:rPr lang="ja-JP" altLang="en-US"/>
              <a:pPr>
                <a:defRPr/>
              </a:pPr>
              <a:t>2017/4/19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0C7FA4-DE7F-4650-9DF3-0FBCBDA60A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8"/>
          <p:cNvSpPr txBox="1">
            <a:spLocks noChangeArrowheads="1"/>
          </p:cNvSpPr>
          <p:nvPr/>
        </p:nvSpPr>
        <p:spPr bwMode="auto">
          <a:xfrm>
            <a:off x="58656" y="56456"/>
            <a:ext cx="6764361" cy="592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569" tIns="49785" rIns="99569" bIns="49785">
            <a:spAutoFit/>
          </a:bodyPr>
          <a:lstStyle/>
          <a:p>
            <a:pPr algn="ctr" defTabSz="498475"/>
            <a:r>
              <a:rPr lang="ja-JP" alt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福井循環器病院病診連携講演会</a:t>
            </a:r>
            <a:endParaRPr lang="en-US" altLang="ja-JP" sz="3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526558" y="3152800"/>
            <a:ext cx="46402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98475"/>
            <a:r>
              <a:rPr lang="en-US" altLang="ja-JP" sz="2000" b="1" dirty="0" smtClean="0">
                <a:latin typeface="+mj-ea"/>
                <a:ea typeface="+mj-ea"/>
              </a:rPr>
              <a:t>2017</a:t>
            </a:r>
            <a:r>
              <a:rPr lang="ja-JP" altLang="en-US" sz="1600" b="1" dirty="0" smtClean="0">
                <a:latin typeface="+mj-ea"/>
                <a:ea typeface="+mj-ea"/>
              </a:rPr>
              <a:t>年</a:t>
            </a:r>
            <a:r>
              <a:rPr lang="en-US" altLang="ja-JP" sz="2000" b="1" dirty="0" smtClean="0">
                <a:latin typeface="+mj-ea"/>
                <a:ea typeface="+mj-ea"/>
              </a:rPr>
              <a:t>05</a:t>
            </a:r>
            <a:r>
              <a:rPr lang="ja-JP" altLang="en-US" sz="1600" b="1" dirty="0" smtClean="0">
                <a:latin typeface="+mj-ea"/>
                <a:ea typeface="+mj-ea"/>
              </a:rPr>
              <a:t>月</a:t>
            </a:r>
            <a:r>
              <a:rPr lang="en-US" altLang="ja-JP" sz="2000" b="1" dirty="0" smtClean="0">
                <a:latin typeface="+mj-ea"/>
                <a:ea typeface="+mj-ea"/>
              </a:rPr>
              <a:t>26</a:t>
            </a:r>
            <a:r>
              <a:rPr lang="ja-JP" altLang="en-US" sz="1600" b="1" dirty="0" smtClean="0">
                <a:latin typeface="+mj-ea"/>
                <a:ea typeface="+mj-ea"/>
              </a:rPr>
              <a:t>日</a:t>
            </a:r>
            <a:r>
              <a:rPr lang="en-US" altLang="ja-JP" sz="1600" b="1" dirty="0" smtClean="0">
                <a:latin typeface="+mj-ea"/>
                <a:ea typeface="+mj-ea"/>
              </a:rPr>
              <a:t>(</a:t>
            </a:r>
            <a:r>
              <a:rPr lang="ja-JP" altLang="en-US" sz="1600" b="1" dirty="0" smtClean="0">
                <a:latin typeface="+mj-ea"/>
                <a:ea typeface="+mj-ea"/>
              </a:rPr>
              <a:t>金</a:t>
            </a:r>
            <a:r>
              <a:rPr lang="en-US" altLang="ja-JP" sz="1600" b="1" dirty="0" smtClean="0">
                <a:latin typeface="+mj-ea"/>
                <a:ea typeface="+mj-ea"/>
              </a:rPr>
              <a:t>)</a:t>
            </a:r>
            <a:r>
              <a:rPr lang="ja-JP" altLang="en-US" sz="1600" b="1" dirty="0" smtClean="0">
                <a:latin typeface="+mj-ea"/>
                <a:ea typeface="+mj-ea"/>
              </a:rPr>
              <a:t>　</a:t>
            </a:r>
            <a:r>
              <a:rPr lang="en-US" altLang="ja-JP" sz="2000" b="1" dirty="0" smtClean="0">
                <a:latin typeface="+mj-ea"/>
                <a:ea typeface="+mj-ea"/>
              </a:rPr>
              <a:t>19:00</a:t>
            </a:r>
            <a:r>
              <a:rPr lang="ja-JP" altLang="en-US" sz="2000" b="1" dirty="0">
                <a:latin typeface="+mj-ea"/>
                <a:ea typeface="+mj-ea"/>
              </a:rPr>
              <a:t>～</a:t>
            </a:r>
            <a:r>
              <a:rPr lang="en-US" altLang="ja-JP" sz="2000" b="1" dirty="0" smtClean="0">
                <a:latin typeface="+mj-ea"/>
                <a:ea typeface="+mj-ea"/>
              </a:rPr>
              <a:t>20:40</a:t>
            </a:r>
            <a:endParaRPr lang="en-US" altLang="ja-JP" sz="2000" b="1" dirty="0">
              <a:latin typeface="+mj-ea"/>
              <a:ea typeface="+mj-ea"/>
            </a:endParaRPr>
          </a:p>
        </p:txBody>
      </p:sp>
      <p:grpSp>
        <p:nvGrpSpPr>
          <p:cNvPr id="8" name="グループ化 40"/>
          <p:cNvGrpSpPr>
            <a:grpSpLocks/>
          </p:cNvGrpSpPr>
          <p:nvPr/>
        </p:nvGrpSpPr>
        <p:grpSpPr bwMode="auto">
          <a:xfrm>
            <a:off x="1628800" y="3227377"/>
            <a:ext cx="880356" cy="289348"/>
            <a:chOff x="492077" y="3907999"/>
            <a:chExt cx="809957" cy="488537"/>
          </a:xfrm>
        </p:grpSpPr>
        <p:pic>
          <p:nvPicPr>
            <p:cNvPr id="9" name="図 34" descr="項目_青.psd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8759" y="3907999"/>
              <a:ext cx="803275" cy="346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テキスト ボックス 35"/>
            <p:cNvSpPr txBox="1">
              <a:spLocks noChangeArrowheads="1"/>
            </p:cNvSpPr>
            <p:nvPr/>
          </p:nvSpPr>
          <p:spPr bwMode="auto">
            <a:xfrm>
              <a:off x="492077" y="3914989"/>
              <a:ext cx="785573" cy="481547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 lIns="99569" tIns="49785" rIns="99569" bIns="49785">
              <a:spAutoFit/>
            </a:bodyPr>
            <a:lstStyle/>
            <a:p>
              <a:pPr algn="ctr" defTabSz="498475"/>
              <a:r>
                <a:rPr lang="ja-JP" altLang="en-US" sz="1200" b="1" dirty="0" smtClean="0">
                  <a:solidFill>
                    <a:srgbClr val="F2F2F2"/>
                  </a:solidFill>
                  <a:latin typeface="+mj-ea"/>
                  <a:ea typeface="+mj-ea"/>
                </a:rPr>
                <a:t>開催日時</a:t>
              </a:r>
              <a:endParaRPr lang="ja-JP" altLang="en-US" sz="1200" b="1" dirty="0">
                <a:solidFill>
                  <a:srgbClr val="F2F2F2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11" name="グループ化 40"/>
          <p:cNvGrpSpPr>
            <a:grpSpLocks/>
          </p:cNvGrpSpPr>
          <p:nvPr/>
        </p:nvGrpSpPr>
        <p:grpSpPr bwMode="auto">
          <a:xfrm>
            <a:off x="1628800" y="3701882"/>
            <a:ext cx="877711" cy="361591"/>
            <a:chOff x="492077" y="3907999"/>
            <a:chExt cx="809957" cy="346075"/>
          </a:xfrm>
        </p:grpSpPr>
        <p:pic>
          <p:nvPicPr>
            <p:cNvPr id="12" name="図 34" descr="項目_青.psd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8759" y="3907999"/>
              <a:ext cx="803275" cy="346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テキスト ボックス 35"/>
            <p:cNvSpPr txBox="1">
              <a:spLocks noChangeArrowheads="1"/>
            </p:cNvSpPr>
            <p:nvPr/>
          </p:nvSpPr>
          <p:spPr bwMode="auto">
            <a:xfrm>
              <a:off x="492077" y="3914989"/>
              <a:ext cx="785573" cy="27297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 lIns="99569" tIns="49785" rIns="99569" bIns="49785">
              <a:spAutoFit/>
            </a:bodyPr>
            <a:lstStyle/>
            <a:p>
              <a:pPr algn="ctr" defTabSz="498475"/>
              <a:r>
                <a:rPr lang="ja-JP" altLang="en-US" sz="1200" b="1" dirty="0" smtClean="0">
                  <a:solidFill>
                    <a:srgbClr val="F2F2F2"/>
                  </a:solidFill>
                  <a:latin typeface="+mj-ea"/>
                  <a:ea typeface="+mj-ea"/>
                </a:rPr>
                <a:t>会場</a:t>
              </a:r>
              <a:endParaRPr lang="ja-JP" altLang="en-US" sz="1200" b="1" dirty="0">
                <a:solidFill>
                  <a:srgbClr val="F2F2F2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17" name="テキスト ボックス 35"/>
          <p:cNvSpPr txBox="1">
            <a:spLocks noChangeArrowheads="1"/>
          </p:cNvSpPr>
          <p:nvPr/>
        </p:nvSpPr>
        <p:spPr bwMode="auto">
          <a:xfrm>
            <a:off x="116632" y="4617206"/>
            <a:ext cx="822360" cy="28520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9569" tIns="49785" rIns="99569" bIns="49785">
            <a:spAutoFit/>
          </a:bodyPr>
          <a:lstStyle/>
          <a:p>
            <a:pPr algn="ctr" defTabSz="498475"/>
            <a:r>
              <a:rPr lang="ja-JP" altLang="en-US" sz="1200" b="1" dirty="0">
                <a:solidFill>
                  <a:srgbClr val="F2F2F2"/>
                </a:solidFill>
                <a:latin typeface="+mj-ea"/>
                <a:ea typeface="+mj-ea"/>
              </a:rPr>
              <a:t>特別</a:t>
            </a:r>
            <a:r>
              <a:rPr lang="ja-JP" altLang="en-US" sz="1200" b="1" dirty="0" smtClean="0">
                <a:solidFill>
                  <a:srgbClr val="F2F2F2"/>
                </a:solidFill>
                <a:latin typeface="+mj-ea"/>
                <a:ea typeface="+mj-ea"/>
              </a:rPr>
              <a:t>講演</a:t>
            </a:r>
            <a:endParaRPr lang="ja-JP" altLang="en-US" sz="1200" b="1" dirty="0">
              <a:solidFill>
                <a:srgbClr val="F2F2F2"/>
              </a:solidFill>
              <a:latin typeface="+mj-ea"/>
              <a:ea typeface="+mj-ea"/>
            </a:endParaRPr>
          </a:p>
        </p:txBody>
      </p:sp>
      <p:sp>
        <p:nvSpPr>
          <p:cNvPr id="18" name="テキスト ボックス 37"/>
          <p:cNvSpPr txBox="1">
            <a:spLocks noChangeArrowheads="1"/>
          </p:cNvSpPr>
          <p:nvPr/>
        </p:nvSpPr>
        <p:spPr bwMode="auto">
          <a:xfrm>
            <a:off x="941780" y="4592960"/>
            <a:ext cx="13885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 smtClean="0">
                <a:latin typeface="+mj-ea"/>
                <a:ea typeface="+mj-ea"/>
              </a:rPr>
              <a:t>（</a:t>
            </a:r>
            <a:r>
              <a:rPr lang="en-US" altLang="ja-JP" sz="1400" dirty="0" smtClean="0">
                <a:latin typeface="+mj-ea"/>
                <a:ea typeface="+mj-ea"/>
              </a:rPr>
              <a:t>19:00</a:t>
            </a:r>
            <a:r>
              <a:rPr lang="ja-JP" altLang="en-US" sz="1400" dirty="0" smtClean="0">
                <a:latin typeface="+mj-ea"/>
                <a:ea typeface="+mj-ea"/>
              </a:rPr>
              <a:t>～</a:t>
            </a:r>
            <a:r>
              <a:rPr lang="en-US" altLang="ja-JP" sz="1400" dirty="0" smtClean="0">
                <a:latin typeface="+mj-ea"/>
                <a:ea typeface="+mj-ea"/>
              </a:rPr>
              <a:t>19</a:t>
            </a:r>
            <a:r>
              <a:rPr lang="ja-JP" altLang="en-US" sz="1400" dirty="0" smtClean="0">
                <a:latin typeface="+mj-ea"/>
                <a:ea typeface="+mj-ea"/>
              </a:rPr>
              <a:t>：</a:t>
            </a:r>
            <a:r>
              <a:rPr lang="en-US" altLang="ja-JP" sz="1400" dirty="0">
                <a:latin typeface="+mj-ea"/>
                <a:ea typeface="+mj-ea"/>
              </a:rPr>
              <a:t>5</a:t>
            </a:r>
            <a:r>
              <a:rPr lang="en-US" altLang="ja-JP" sz="1400" dirty="0" smtClean="0">
                <a:latin typeface="+mj-ea"/>
                <a:ea typeface="+mj-ea"/>
              </a:rPr>
              <a:t>0</a:t>
            </a:r>
            <a:r>
              <a:rPr lang="ja-JP" altLang="en-US" sz="1400" dirty="0" smtClean="0">
                <a:latin typeface="+mj-ea"/>
                <a:ea typeface="+mj-ea"/>
              </a:rPr>
              <a:t>）</a:t>
            </a:r>
            <a:endParaRPr lang="ja-JP" altLang="en-US" sz="1400" dirty="0">
              <a:latin typeface="+mj-ea"/>
              <a:ea typeface="+mj-ea"/>
            </a:endParaRPr>
          </a:p>
        </p:txBody>
      </p:sp>
      <p:sp>
        <p:nvSpPr>
          <p:cNvPr id="25" name="テキスト ボックス 33"/>
          <p:cNvSpPr txBox="1">
            <a:spLocks noChangeArrowheads="1"/>
          </p:cNvSpPr>
          <p:nvPr/>
        </p:nvSpPr>
        <p:spPr bwMode="auto">
          <a:xfrm>
            <a:off x="-27384" y="4931922"/>
            <a:ext cx="6922638" cy="469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9569" tIns="49785" rIns="99569" bIns="49785">
            <a:spAutoFit/>
          </a:bodyPr>
          <a:lstStyle/>
          <a:p>
            <a:pPr algn="ctr" defTabSz="498475"/>
            <a:r>
              <a:rPr lang="ja-JP" altLang="en-US" sz="2400" b="1" dirty="0" smtClean="0">
                <a:latin typeface="+mj-ea"/>
                <a:ea typeface="+mj-ea"/>
              </a:rPr>
              <a:t>「心</a:t>
            </a:r>
            <a:r>
              <a:rPr lang="ja-JP" altLang="en-US" sz="2400" b="1" dirty="0">
                <a:latin typeface="+mj-ea"/>
                <a:ea typeface="+mj-ea"/>
              </a:rPr>
              <a:t>不全</a:t>
            </a:r>
            <a:r>
              <a:rPr lang="ja-JP" altLang="en-US" sz="2400" b="1" dirty="0" smtClean="0">
                <a:latin typeface="+mj-ea"/>
                <a:ea typeface="+mj-ea"/>
              </a:rPr>
              <a:t>に於ける浮腫治療の</a:t>
            </a:r>
            <a:r>
              <a:rPr lang="ja-JP" altLang="en-US" sz="2400" b="1" dirty="0" smtClean="0">
                <a:latin typeface="+mj-ea"/>
                <a:ea typeface="+mj-ea"/>
              </a:rPr>
              <a:t>重要性」</a:t>
            </a:r>
            <a:endParaRPr lang="en-US" altLang="ja-JP" sz="2400" b="1" dirty="0" smtClean="0">
              <a:latin typeface="+mj-ea"/>
              <a:ea typeface="+mj-ea"/>
            </a:endParaRPr>
          </a:p>
        </p:txBody>
      </p:sp>
      <p:sp>
        <p:nvSpPr>
          <p:cNvPr id="27" name="テキスト ボックス 35"/>
          <p:cNvSpPr txBox="1">
            <a:spLocks noChangeArrowheads="1"/>
          </p:cNvSpPr>
          <p:nvPr/>
        </p:nvSpPr>
        <p:spPr bwMode="auto">
          <a:xfrm>
            <a:off x="116632" y="5836841"/>
            <a:ext cx="953303" cy="28520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9569" tIns="49785" rIns="99569" bIns="49785">
            <a:spAutoFit/>
          </a:bodyPr>
          <a:lstStyle/>
          <a:p>
            <a:pPr algn="ctr" defTabSz="498475"/>
            <a:r>
              <a:rPr lang="en-US" altLang="ja-JP" sz="1200" b="1" dirty="0" smtClean="0">
                <a:solidFill>
                  <a:srgbClr val="F2F2F2"/>
                </a:solidFill>
                <a:latin typeface="+mj-ea"/>
                <a:ea typeface="+mj-ea"/>
              </a:rPr>
              <a:t>Discussion</a:t>
            </a:r>
            <a:endParaRPr lang="ja-JP" altLang="en-US" sz="1200" b="1" dirty="0">
              <a:solidFill>
                <a:srgbClr val="F2F2F2"/>
              </a:solidFill>
              <a:latin typeface="+mj-ea"/>
              <a:ea typeface="+mj-ea"/>
            </a:endParaRPr>
          </a:p>
        </p:txBody>
      </p:sp>
      <p:sp>
        <p:nvSpPr>
          <p:cNvPr id="32" name="テキスト ボックス 37"/>
          <p:cNvSpPr txBox="1">
            <a:spLocks noChangeArrowheads="1"/>
          </p:cNvSpPr>
          <p:nvPr/>
        </p:nvSpPr>
        <p:spPr bwMode="auto">
          <a:xfrm>
            <a:off x="1052736" y="5817096"/>
            <a:ext cx="13885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 smtClean="0">
                <a:latin typeface="+mj-ea"/>
                <a:ea typeface="+mj-ea"/>
              </a:rPr>
              <a:t>（</a:t>
            </a:r>
            <a:r>
              <a:rPr lang="en-US" altLang="ja-JP" sz="1400" dirty="0" smtClean="0">
                <a:latin typeface="+mj-ea"/>
                <a:ea typeface="+mj-ea"/>
              </a:rPr>
              <a:t>19:50</a:t>
            </a:r>
            <a:r>
              <a:rPr lang="ja-JP" altLang="en-US" sz="1400" dirty="0" smtClean="0">
                <a:latin typeface="+mj-ea"/>
                <a:ea typeface="+mj-ea"/>
              </a:rPr>
              <a:t>～</a:t>
            </a:r>
            <a:r>
              <a:rPr lang="en-US" altLang="ja-JP" sz="1400" dirty="0" smtClean="0">
                <a:latin typeface="+mj-ea"/>
                <a:ea typeface="+mj-ea"/>
              </a:rPr>
              <a:t>20</a:t>
            </a:r>
            <a:r>
              <a:rPr lang="ja-JP" altLang="en-US" sz="1400" dirty="0" smtClean="0">
                <a:latin typeface="+mj-ea"/>
                <a:ea typeface="+mj-ea"/>
              </a:rPr>
              <a:t>：</a:t>
            </a:r>
            <a:r>
              <a:rPr lang="en-US" altLang="ja-JP" sz="1400" dirty="0">
                <a:latin typeface="+mj-ea"/>
                <a:ea typeface="+mj-ea"/>
              </a:rPr>
              <a:t>3</a:t>
            </a:r>
            <a:r>
              <a:rPr lang="en-US" altLang="ja-JP" sz="1400" dirty="0" smtClean="0">
                <a:latin typeface="+mj-ea"/>
                <a:ea typeface="+mj-ea"/>
              </a:rPr>
              <a:t>0</a:t>
            </a:r>
            <a:r>
              <a:rPr lang="ja-JP" altLang="en-US" sz="1400" dirty="0" smtClean="0">
                <a:latin typeface="+mj-ea"/>
                <a:ea typeface="+mj-ea"/>
              </a:rPr>
              <a:t>）</a:t>
            </a:r>
            <a:endParaRPr lang="ja-JP" altLang="en-US" sz="1400" dirty="0">
              <a:latin typeface="+mj-ea"/>
              <a:ea typeface="+mj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487328" y="3664990"/>
            <a:ext cx="411701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b="1" dirty="0">
                <a:solidFill>
                  <a:srgbClr val="000000"/>
                </a:solidFill>
                <a:latin typeface="+mj-ea"/>
                <a:ea typeface="+mj-ea"/>
              </a:rPr>
              <a:t>福井循環器病院　</a:t>
            </a:r>
            <a:r>
              <a:rPr lang="en-US" altLang="ja-JP" b="1" dirty="0" smtClean="0">
                <a:solidFill>
                  <a:srgbClr val="000000"/>
                </a:solidFill>
                <a:latin typeface="+mj-ea"/>
                <a:ea typeface="+mj-ea"/>
              </a:rPr>
              <a:t>2</a:t>
            </a:r>
            <a:r>
              <a:rPr lang="ja-JP" altLang="en-US" b="1" dirty="0" smtClean="0">
                <a:solidFill>
                  <a:srgbClr val="000000"/>
                </a:solidFill>
                <a:latin typeface="+mj-ea"/>
                <a:ea typeface="+mj-ea"/>
              </a:rPr>
              <a:t>階</a:t>
            </a:r>
            <a:r>
              <a:rPr lang="ja-JP" altLang="en-US" b="1" dirty="0">
                <a:solidFill>
                  <a:srgbClr val="000000"/>
                </a:solidFill>
                <a:latin typeface="+mj-ea"/>
                <a:ea typeface="+mj-ea"/>
              </a:rPr>
              <a:t>　榊原記念ホール</a:t>
            </a:r>
            <a:r>
              <a:rPr lang="ja-JP" altLang="en-US" sz="1600" b="1" dirty="0">
                <a:solidFill>
                  <a:srgbClr val="000000"/>
                </a:solidFill>
                <a:latin typeface="+mj-ea"/>
                <a:ea typeface="+mj-ea"/>
              </a:rPr>
              <a:t>　　</a:t>
            </a:r>
            <a:r>
              <a:rPr lang="en-US" altLang="ja-JP" sz="1600" b="1" dirty="0">
                <a:solidFill>
                  <a:srgbClr val="000000"/>
                </a:solidFill>
                <a:latin typeface="+mj-ea"/>
                <a:ea typeface="+mj-ea"/>
              </a:rPr>
              <a:t/>
            </a:r>
            <a:br>
              <a:rPr lang="en-US" altLang="ja-JP" sz="1600" b="1" dirty="0">
                <a:solidFill>
                  <a:srgbClr val="000000"/>
                </a:solidFill>
                <a:latin typeface="+mj-ea"/>
                <a:ea typeface="+mj-ea"/>
              </a:rPr>
            </a:br>
            <a:r>
              <a:rPr lang="ja-JP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福井市</a:t>
            </a:r>
            <a:r>
              <a:rPr lang="ja-JP" altLang="en-US" sz="1600" dirty="0">
                <a:solidFill>
                  <a:srgbClr val="000000"/>
                </a:solidFill>
                <a:latin typeface="+mj-ea"/>
                <a:ea typeface="+mj-ea"/>
              </a:rPr>
              <a:t>新保</a:t>
            </a:r>
            <a:r>
              <a:rPr lang="en-US" altLang="ja-JP" sz="1600" dirty="0">
                <a:solidFill>
                  <a:srgbClr val="000000"/>
                </a:solidFill>
                <a:latin typeface="+mj-ea"/>
                <a:ea typeface="+mj-ea"/>
              </a:rPr>
              <a:t>2</a:t>
            </a:r>
            <a:r>
              <a:rPr lang="ja-JP" altLang="en-US" sz="1600" dirty="0">
                <a:solidFill>
                  <a:srgbClr val="000000"/>
                </a:solidFill>
                <a:latin typeface="+mj-ea"/>
                <a:ea typeface="+mj-ea"/>
              </a:rPr>
              <a:t>丁目</a:t>
            </a:r>
            <a:r>
              <a:rPr lang="en-US" altLang="ja-JP" sz="1600" dirty="0">
                <a:solidFill>
                  <a:srgbClr val="000000"/>
                </a:solidFill>
                <a:latin typeface="+mj-ea"/>
                <a:ea typeface="+mj-ea"/>
              </a:rPr>
              <a:t>228</a:t>
            </a:r>
            <a:r>
              <a:rPr lang="ja-JP" altLang="en-US" sz="1600" dirty="0">
                <a:solidFill>
                  <a:srgbClr val="000000"/>
                </a:solidFill>
                <a:latin typeface="+mj-ea"/>
                <a:ea typeface="+mj-ea"/>
              </a:rPr>
              <a:t>　</a:t>
            </a:r>
            <a:r>
              <a:rPr lang="en-US" altLang="ja-JP" sz="1600" dirty="0" smtClean="0">
                <a:solidFill>
                  <a:srgbClr val="000000"/>
                </a:solidFill>
                <a:latin typeface="+mj-ea"/>
                <a:ea typeface="+mj-ea"/>
              </a:rPr>
              <a:t>TEL</a:t>
            </a:r>
            <a:r>
              <a:rPr lang="ja-JP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600" dirty="0" smtClean="0">
                <a:solidFill>
                  <a:srgbClr val="000000"/>
                </a:solidFill>
                <a:latin typeface="+mj-ea"/>
                <a:ea typeface="+mj-ea"/>
              </a:rPr>
              <a:t>0776-54-5660</a:t>
            </a:r>
            <a:endParaRPr lang="ja-JP" altLang="en-US" sz="1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-1825022" y="6105128"/>
            <a:ext cx="105317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rgbClr val="000000"/>
                </a:solidFill>
                <a:latin typeface="+mj-ea"/>
                <a:ea typeface="+mj-ea"/>
              </a:rPr>
              <a:t>「心不全連携を再考</a:t>
            </a:r>
            <a:r>
              <a:rPr lang="ja-JP" altLang="en-US" sz="2800" b="1" dirty="0" smtClean="0">
                <a:solidFill>
                  <a:srgbClr val="000000"/>
                </a:solidFill>
                <a:latin typeface="+mj-ea"/>
                <a:ea typeface="+mj-ea"/>
              </a:rPr>
              <a:t>する」</a:t>
            </a:r>
            <a:endParaRPr lang="en-US" altLang="ja-JP" sz="2800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06847" y="5435978"/>
            <a:ext cx="6678537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b="1" dirty="0" smtClean="0">
                <a:solidFill>
                  <a:srgbClr val="000000"/>
                </a:solidFill>
                <a:latin typeface="+mj-ea"/>
                <a:ea typeface="+mj-ea"/>
              </a:rPr>
              <a:t>講演　      　</a:t>
            </a:r>
            <a:r>
              <a:rPr lang="ja-JP" altLang="en-US" b="1" dirty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ja-JP" altLang="en-US" b="1" dirty="0" smtClean="0">
                <a:solidFill>
                  <a:srgbClr val="000000"/>
                </a:solidFill>
                <a:latin typeface="+mj-ea"/>
                <a:ea typeface="+mj-ea"/>
              </a:rPr>
              <a:t>大垣市民病院　循環器内科　副院長　坪井　英之先生　　　　　　　　　　　　　　　　　　　　　　</a:t>
            </a:r>
            <a:endParaRPr lang="en-US" altLang="ja-JP" b="1" dirty="0" smtClean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88640" y="4232920"/>
            <a:ext cx="75426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>
                <a:solidFill>
                  <a:srgbClr val="000000"/>
                </a:solidFill>
                <a:latin typeface="+mj-ea"/>
                <a:ea typeface="+mj-ea"/>
              </a:rPr>
              <a:t>総合司会　福井循環器病院　循環器科　主任部長　大里　和雄先生　　　　　　</a:t>
            </a:r>
            <a:endParaRPr lang="ja-JP" altLang="en-US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31651" y="8265368"/>
            <a:ext cx="6858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00" dirty="0">
                <a:solidFill>
                  <a:srgbClr val="000000"/>
                </a:solidFill>
                <a:latin typeface="+mj-ea"/>
                <a:ea typeface="+mj-ea"/>
              </a:rPr>
              <a:t>　　　</a:t>
            </a:r>
            <a:r>
              <a:rPr lang="en-US" altLang="ja-JP" sz="1200" b="1" dirty="0" smtClean="0">
                <a:solidFill>
                  <a:srgbClr val="000000"/>
                </a:solidFill>
                <a:latin typeface="+mj-ea"/>
                <a:ea typeface="+mj-ea"/>
              </a:rPr>
              <a:t>※</a:t>
            </a:r>
            <a:r>
              <a:rPr lang="ja-JP" altLang="en-US" sz="1200" b="1" dirty="0">
                <a:solidFill>
                  <a:srgbClr val="000000"/>
                </a:solidFill>
                <a:latin typeface="+mj-ea"/>
                <a:ea typeface="+mj-ea"/>
              </a:rPr>
              <a:t>当日はお弁当をご用意させて</a:t>
            </a:r>
            <a:r>
              <a:rPr lang="ja-JP" altLang="en-US" sz="1200" b="1" dirty="0" smtClean="0">
                <a:solidFill>
                  <a:srgbClr val="000000"/>
                </a:solidFill>
                <a:latin typeface="+mj-ea"/>
                <a:ea typeface="+mj-ea"/>
              </a:rPr>
              <a:t>いただきます。エリアの先生方多数のご出席をお待ちしております。</a:t>
            </a:r>
            <a:endParaRPr lang="en-US" altLang="ja-JP" sz="120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>
                <a:solidFill>
                  <a:srgbClr val="000000"/>
                </a:solidFill>
                <a:latin typeface="+mj-ea"/>
                <a:ea typeface="+mj-ea"/>
              </a:rPr>
              <a:t>　</a:t>
            </a:r>
            <a:r>
              <a:rPr lang="ja-JP" altLang="en-US" sz="1000" dirty="0" smtClean="0">
                <a:solidFill>
                  <a:srgbClr val="000000"/>
                </a:solidFill>
                <a:latin typeface="+mj-ea"/>
                <a:ea typeface="+mj-ea"/>
              </a:rPr>
              <a:t>当日</a:t>
            </a:r>
            <a:r>
              <a:rPr lang="ja-JP" altLang="en-US" sz="1000" dirty="0">
                <a:solidFill>
                  <a:srgbClr val="000000"/>
                </a:solidFill>
                <a:latin typeface="+mj-ea"/>
                <a:ea typeface="+mj-ea"/>
              </a:rPr>
              <a:t>はご参加頂いた確認のため、施設名、氏名のご記帳をお願い申し上げます</a:t>
            </a:r>
            <a:r>
              <a:rPr lang="ja-JP" altLang="en-US" sz="1000" dirty="0" smtClean="0">
                <a:solidFill>
                  <a:srgbClr val="000000"/>
                </a:solidFill>
                <a:latin typeface="+mj-ea"/>
                <a:ea typeface="+mj-ea"/>
              </a:rPr>
              <a:t>。ご記入</a:t>
            </a:r>
            <a:r>
              <a:rPr lang="ja-JP" altLang="en-US" sz="1000" dirty="0">
                <a:solidFill>
                  <a:srgbClr val="000000"/>
                </a:solidFill>
                <a:latin typeface="+mj-ea"/>
                <a:ea typeface="+mj-ea"/>
              </a:rPr>
              <a:t>頂きました個人情報は、勉強会のご出席者の確認に使用いたします。個人情報</a:t>
            </a:r>
            <a:r>
              <a:rPr lang="ja-JP" altLang="en-US" sz="1000" dirty="0" smtClean="0">
                <a:solidFill>
                  <a:srgbClr val="000000"/>
                </a:solidFill>
                <a:latin typeface="+mj-ea"/>
                <a:ea typeface="+mj-ea"/>
              </a:rPr>
              <a:t>は共催関係者</a:t>
            </a:r>
            <a:r>
              <a:rPr lang="ja-JP" altLang="en-US" sz="1000" dirty="0">
                <a:solidFill>
                  <a:srgbClr val="000000"/>
                </a:solidFill>
                <a:latin typeface="+mj-ea"/>
                <a:ea typeface="+mj-ea"/>
              </a:rPr>
              <a:t>および業務委託先を除く第</a:t>
            </a:r>
            <a:r>
              <a:rPr lang="en-US" altLang="ja-JP" sz="1000" dirty="0">
                <a:solidFill>
                  <a:srgbClr val="000000"/>
                </a:solidFill>
                <a:latin typeface="+mj-ea"/>
                <a:ea typeface="+mj-ea"/>
              </a:rPr>
              <a:t>3</a:t>
            </a:r>
            <a:r>
              <a:rPr lang="ja-JP" altLang="en-US" sz="1000" dirty="0">
                <a:solidFill>
                  <a:srgbClr val="000000"/>
                </a:solidFill>
                <a:latin typeface="+mj-ea"/>
                <a:ea typeface="+mj-ea"/>
              </a:rPr>
              <a:t>者に開示・提供することはありません。個人情報は</a:t>
            </a:r>
            <a:r>
              <a:rPr lang="ja-JP" altLang="en-US" sz="1000" dirty="0" smtClean="0">
                <a:solidFill>
                  <a:srgbClr val="000000"/>
                </a:solidFill>
                <a:latin typeface="+mj-ea"/>
                <a:ea typeface="+mj-ea"/>
              </a:rPr>
              <a:t>、共催の</a:t>
            </a:r>
            <a:r>
              <a:rPr lang="ja-JP" altLang="en-US" sz="1000" dirty="0">
                <a:solidFill>
                  <a:srgbClr val="000000"/>
                </a:solidFill>
                <a:latin typeface="+mj-ea"/>
                <a:ea typeface="+mj-ea"/>
              </a:rPr>
              <a:t>個人情報保護方針に基づき、安全かつ適切に管理いたします</a:t>
            </a:r>
            <a:r>
              <a:rPr lang="ja-JP" altLang="en-US" sz="1000" dirty="0" smtClean="0">
                <a:solidFill>
                  <a:srgbClr val="000000"/>
                </a:solidFill>
                <a:latin typeface="+mj-ea"/>
                <a:ea typeface="+mj-ea"/>
              </a:rPr>
              <a:t>。</a:t>
            </a:r>
            <a:r>
              <a:rPr lang="ja-JP" altLang="en-US" sz="1050" b="1" dirty="0" smtClean="0">
                <a:solidFill>
                  <a:srgbClr val="000000"/>
                </a:solidFill>
                <a:latin typeface="+mj-ea"/>
                <a:ea typeface="+mj-ea"/>
              </a:rPr>
              <a:t>問い合わせ先：〒</a:t>
            </a:r>
            <a:r>
              <a:rPr lang="en-US" altLang="ja-JP" sz="1050" b="1" dirty="0" smtClean="0">
                <a:solidFill>
                  <a:srgbClr val="000000"/>
                </a:solidFill>
                <a:latin typeface="+mj-ea"/>
                <a:ea typeface="+mj-ea"/>
              </a:rPr>
              <a:t>910-0005</a:t>
            </a:r>
            <a:r>
              <a:rPr lang="ja-JP" altLang="en-US" sz="1050" b="1" dirty="0">
                <a:solidFill>
                  <a:srgbClr val="000000"/>
                </a:solidFill>
                <a:latin typeface="+mj-ea"/>
                <a:ea typeface="+mj-ea"/>
              </a:rPr>
              <a:t>　</a:t>
            </a:r>
            <a:r>
              <a:rPr lang="ja-JP" altLang="en-US" sz="1050" b="1" dirty="0" smtClean="0">
                <a:solidFill>
                  <a:srgbClr val="000000"/>
                </a:solidFill>
                <a:latin typeface="+mj-ea"/>
                <a:ea typeface="+mj-ea"/>
              </a:rPr>
              <a:t>福井市大手</a:t>
            </a:r>
            <a:r>
              <a:rPr lang="en-US" altLang="ja-JP" sz="1050" b="1" dirty="0" smtClean="0">
                <a:solidFill>
                  <a:srgbClr val="000000"/>
                </a:solidFill>
                <a:latin typeface="+mj-ea"/>
                <a:ea typeface="+mj-ea"/>
              </a:rPr>
              <a:t>2—7-15</a:t>
            </a:r>
            <a:r>
              <a:rPr lang="ja-JP" altLang="en-US" sz="1050" b="1" dirty="0" smtClean="0">
                <a:solidFill>
                  <a:srgbClr val="000000"/>
                </a:solidFill>
                <a:latin typeface="+mj-ea"/>
                <a:ea typeface="+mj-ea"/>
              </a:rPr>
              <a:t>明治安田生命福井ビル</a:t>
            </a:r>
            <a:r>
              <a:rPr lang="en-US" altLang="ja-JP" sz="1050" b="1" dirty="0">
                <a:solidFill>
                  <a:srgbClr val="000000"/>
                </a:solidFill>
                <a:latin typeface="+mj-ea"/>
                <a:ea typeface="+mj-ea"/>
              </a:rPr>
              <a:t>3</a:t>
            </a:r>
            <a:r>
              <a:rPr lang="en-US" altLang="ja-JP" sz="1050" b="1" dirty="0" smtClean="0">
                <a:solidFill>
                  <a:srgbClr val="000000"/>
                </a:solidFill>
                <a:latin typeface="+mj-ea"/>
                <a:ea typeface="+mj-ea"/>
              </a:rPr>
              <a:t>F </a:t>
            </a:r>
            <a:r>
              <a:rPr lang="ja-JP" altLang="en-US" sz="1050" b="1" dirty="0" smtClean="0">
                <a:solidFill>
                  <a:srgbClr val="000000"/>
                </a:solidFill>
                <a:latin typeface="+mj-ea"/>
                <a:ea typeface="+mj-ea"/>
              </a:rPr>
              <a:t>大塚</a:t>
            </a:r>
            <a:r>
              <a:rPr lang="ja-JP" altLang="en-US" sz="1050" b="1" dirty="0">
                <a:solidFill>
                  <a:srgbClr val="000000"/>
                </a:solidFill>
                <a:latin typeface="+mj-ea"/>
                <a:ea typeface="+mj-ea"/>
              </a:rPr>
              <a:t>製薬（株）福井出張所　</a:t>
            </a:r>
            <a:r>
              <a:rPr lang="en-US" altLang="ja-JP" sz="1050" b="1" dirty="0">
                <a:solidFill>
                  <a:srgbClr val="000000"/>
                </a:solidFill>
                <a:latin typeface="+mj-ea"/>
                <a:ea typeface="+mj-ea"/>
              </a:rPr>
              <a:t>TEL</a:t>
            </a:r>
            <a:r>
              <a:rPr lang="ja-JP" altLang="en-US" sz="1050" b="1" dirty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r>
              <a:rPr lang="en-US" altLang="ja-JP" sz="1050" b="1" dirty="0" smtClean="0">
                <a:solidFill>
                  <a:srgbClr val="000000"/>
                </a:solidFill>
                <a:latin typeface="+mj-ea"/>
                <a:ea typeface="+mj-ea"/>
              </a:rPr>
              <a:t>0776-26-3041</a:t>
            </a:r>
            <a:endParaRPr lang="en-US" altLang="ja-JP" sz="1050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-99392" y="6609184"/>
            <a:ext cx="6984776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0000"/>
              </a:lnSpc>
            </a:pPr>
            <a:r>
              <a:rPr lang="ja-JP" altLang="en-US" b="1" dirty="0" smtClean="0">
                <a:solidFill>
                  <a:srgbClr val="000000"/>
                </a:solidFill>
                <a:latin typeface="+mj-ea"/>
                <a:ea typeface="+mj-ea"/>
              </a:rPr>
              <a:t>ディスカッサー　　　　　　末松内科循環器医院　院長　末松　哲男先生</a:t>
            </a:r>
            <a:endParaRPr lang="en-US" altLang="ja-JP" b="1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algn="r">
              <a:lnSpc>
                <a:spcPct val="110000"/>
              </a:lnSpc>
            </a:pPr>
            <a:r>
              <a:rPr lang="ja-JP" altLang="en-US" b="1" dirty="0" smtClean="0">
                <a:solidFill>
                  <a:srgbClr val="000000"/>
                </a:solidFill>
                <a:latin typeface="+mj-ea"/>
              </a:rPr>
              <a:t>　　　　　　　　　　　　</a:t>
            </a:r>
            <a:r>
              <a:rPr lang="ja-JP" altLang="en-US" b="1" dirty="0">
                <a:solidFill>
                  <a:srgbClr val="000000"/>
                </a:solidFill>
                <a:latin typeface="+mj-ea"/>
              </a:rPr>
              <a:t> </a:t>
            </a:r>
            <a:r>
              <a:rPr lang="ja-JP" altLang="en-US" b="1" dirty="0" smtClean="0">
                <a:solidFill>
                  <a:srgbClr val="000000"/>
                </a:solidFill>
                <a:latin typeface="+mj-ea"/>
              </a:rPr>
              <a:t>福井</a:t>
            </a:r>
            <a:r>
              <a:rPr lang="ja-JP" altLang="en-US" b="1" dirty="0">
                <a:solidFill>
                  <a:srgbClr val="000000"/>
                </a:solidFill>
                <a:latin typeface="+mj-ea"/>
              </a:rPr>
              <a:t>県立病院　</a:t>
            </a:r>
            <a:r>
              <a:rPr lang="ja-JP" altLang="en-US" b="1" dirty="0" smtClean="0">
                <a:solidFill>
                  <a:srgbClr val="000000"/>
                </a:solidFill>
                <a:latin typeface="+mj-ea"/>
              </a:rPr>
              <a:t>循環器内科医長</a:t>
            </a:r>
            <a:r>
              <a:rPr lang="ja-JP" altLang="en-US" b="1" dirty="0">
                <a:solidFill>
                  <a:srgbClr val="000000"/>
                </a:solidFill>
                <a:latin typeface="+mj-ea"/>
              </a:rPr>
              <a:t>　野路　</a:t>
            </a:r>
            <a:r>
              <a:rPr lang="ja-JP" altLang="en-US" b="1" dirty="0" smtClean="0">
                <a:solidFill>
                  <a:srgbClr val="000000"/>
                </a:solidFill>
                <a:latin typeface="+mj-ea"/>
              </a:rPr>
              <a:t>善博先生</a:t>
            </a:r>
            <a:endParaRPr lang="en-US" altLang="ja-JP" b="1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 algn="r">
              <a:lnSpc>
                <a:spcPct val="110000"/>
              </a:lnSpc>
            </a:pPr>
            <a:r>
              <a:rPr lang="ja-JP" altLang="en-US" b="1" dirty="0" smtClean="0">
                <a:solidFill>
                  <a:srgbClr val="000000"/>
                </a:solidFill>
                <a:latin typeface="+mj-ea"/>
              </a:rPr>
              <a:t>　　　　　　　　　　　　　　　　　福井</a:t>
            </a:r>
            <a:r>
              <a:rPr lang="ja-JP" altLang="en-US" b="1" dirty="0">
                <a:solidFill>
                  <a:srgbClr val="000000"/>
                </a:solidFill>
                <a:latin typeface="+mj-ea"/>
              </a:rPr>
              <a:t>循環器病院　循環器科　松井　吟先生</a:t>
            </a:r>
            <a:endParaRPr lang="en-US" altLang="ja-JP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algn="r">
              <a:lnSpc>
                <a:spcPct val="110000"/>
              </a:lnSpc>
            </a:pPr>
            <a:r>
              <a:rPr lang="ja-JP" altLang="en-US" b="1" dirty="0" smtClean="0">
                <a:solidFill>
                  <a:srgbClr val="000000"/>
                </a:solidFill>
                <a:latin typeface="+mj-ea"/>
                <a:ea typeface="+mj-ea"/>
              </a:rPr>
              <a:t>コメンテーター　 　 大垣市民病院 循環器内科 副院長 坪井</a:t>
            </a:r>
            <a:r>
              <a:rPr lang="ja-JP" altLang="en-US" b="1" dirty="0">
                <a:solidFill>
                  <a:srgbClr val="000000"/>
                </a:solidFill>
                <a:latin typeface="+mj-ea"/>
                <a:ea typeface="+mj-ea"/>
              </a:rPr>
              <a:t> </a:t>
            </a:r>
            <a:r>
              <a:rPr lang="ja-JP" altLang="en-US" b="1" dirty="0" smtClean="0">
                <a:solidFill>
                  <a:srgbClr val="000000"/>
                </a:solidFill>
                <a:latin typeface="+mj-ea"/>
                <a:ea typeface="+mj-ea"/>
              </a:rPr>
              <a:t>英之先生　　　　　　　　　　　　　　　　　　　　　　　　　　　　　　　　　　　　　　　　　　　　</a:t>
            </a:r>
            <a:endParaRPr lang="en-US" altLang="ja-JP" b="1" dirty="0" smtClean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38" name="テキスト ボックス 35"/>
          <p:cNvSpPr txBox="1">
            <a:spLocks noChangeArrowheads="1"/>
          </p:cNvSpPr>
          <p:nvPr/>
        </p:nvSpPr>
        <p:spPr bwMode="auto">
          <a:xfrm>
            <a:off x="150763" y="7908152"/>
            <a:ext cx="823403" cy="28520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9569" tIns="49785" rIns="99569" bIns="49785">
            <a:spAutoFit/>
          </a:bodyPr>
          <a:lstStyle/>
          <a:p>
            <a:pPr algn="ctr" defTabSz="498475"/>
            <a:r>
              <a:rPr lang="ja-JP" altLang="en-US" sz="1200" b="1" dirty="0">
                <a:solidFill>
                  <a:srgbClr val="F2F2F2"/>
                </a:solidFill>
                <a:latin typeface="+mj-ea"/>
                <a:ea typeface="+mj-ea"/>
              </a:rPr>
              <a:t>閉会</a:t>
            </a:r>
            <a:r>
              <a:rPr lang="ja-JP" altLang="en-US" sz="1200" b="1" dirty="0" smtClean="0">
                <a:solidFill>
                  <a:srgbClr val="F2F2F2"/>
                </a:solidFill>
                <a:latin typeface="+mj-ea"/>
                <a:ea typeface="+mj-ea"/>
              </a:rPr>
              <a:t>の辞</a:t>
            </a:r>
            <a:endParaRPr lang="ja-JP" altLang="en-US" sz="1200" b="1" dirty="0">
              <a:solidFill>
                <a:srgbClr val="F2F2F2"/>
              </a:solidFill>
              <a:latin typeface="+mj-ea"/>
              <a:ea typeface="+mj-ea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493490" y="7868336"/>
            <a:ext cx="6832054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b="1" dirty="0" smtClean="0">
                <a:solidFill>
                  <a:srgbClr val="000000"/>
                </a:solidFill>
                <a:latin typeface="+mj-ea"/>
                <a:ea typeface="+mj-ea"/>
              </a:rPr>
              <a:t>　　　　　　　福井循環器病院　副院長　水野　清雄先生　　　　　　　　　　　</a:t>
            </a:r>
            <a:endParaRPr lang="en-US" altLang="ja-JP" b="1" dirty="0" smtClean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-27384" y="9644553"/>
            <a:ext cx="68853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共催　福井県</a:t>
            </a:r>
            <a:r>
              <a:rPr lang="ja-JP" altLang="en-US" sz="1200" dirty="0">
                <a:solidFill>
                  <a:srgbClr val="000000"/>
                </a:solidFill>
                <a:latin typeface="+mj-ea"/>
                <a:ea typeface="+mj-ea"/>
              </a:rPr>
              <a:t>病院薬剤師会</a:t>
            </a:r>
            <a:r>
              <a:rPr lang="en-US" altLang="ja-JP" sz="1200" dirty="0">
                <a:solidFill>
                  <a:srgbClr val="000000"/>
                </a:solidFill>
                <a:latin typeface="+mj-ea"/>
                <a:ea typeface="+mj-ea"/>
              </a:rPr>
              <a:t>/</a:t>
            </a:r>
            <a:r>
              <a:rPr lang="ja-JP" altLang="en-US" sz="1200" dirty="0">
                <a:solidFill>
                  <a:srgbClr val="000000"/>
                </a:solidFill>
                <a:latin typeface="+mj-ea"/>
                <a:ea typeface="+mj-ea"/>
              </a:rPr>
              <a:t>福井県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薬剤師会</a:t>
            </a:r>
            <a:r>
              <a:rPr lang="en-US" altLang="ja-JP" sz="1200" dirty="0" smtClean="0">
                <a:solidFill>
                  <a:srgbClr val="000000"/>
                </a:solidFill>
                <a:latin typeface="+mj-ea"/>
                <a:ea typeface="+mj-ea"/>
              </a:rPr>
              <a:t>/</a:t>
            </a:r>
            <a:r>
              <a:rPr lang="ja-JP" altLang="en-US" sz="1200" dirty="0" smtClean="0">
                <a:solidFill>
                  <a:srgbClr val="000000"/>
                </a:solidFill>
                <a:latin typeface="+mj-ea"/>
                <a:ea typeface="+mj-ea"/>
              </a:rPr>
              <a:t>大塚製薬株式会社</a:t>
            </a:r>
            <a:r>
              <a:rPr lang="ja-JP" altLang="en-US" sz="1200" dirty="0">
                <a:solidFill>
                  <a:srgbClr val="000000"/>
                </a:solidFill>
                <a:latin typeface="+mj-ea"/>
                <a:ea typeface="+mj-ea"/>
              </a:rPr>
              <a:t>　　</a:t>
            </a:r>
            <a:endParaRPr lang="en-US" altLang="ja-JP" sz="12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-78854" y="9194938"/>
            <a:ext cx="707901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altLang="ja-JP" sz="900" b="1" dirty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※</a:t>
            </a:r>
            <a:r>
              <a:rPr lang="ja-JP" altLang="en-US" sz="900" b="1" dirty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日本医師会生涯教育カリキュラムが設定されております</a:t>
            </a:r>
            <a:r>
              <a:rPr lang="ja-JP" altLang="en-US" sz="900" b="1" dirty="0" smtClean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。</a:t>
            </a:r>
            <a:r>
              <a:rPr lang="en-US" altLang="ja-JP" sz="900" b="1" dirty="0" smtClean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 </a:t>
            </a:r>
            <a:r>
              <a:rPr lang="en-US" altLang="zh-TW" sz="900" b="1" dirty="0" smtClean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※</a:t>
            </a:r>
            <a:r>
              <a:rPr lang="zh-TW" altLang="en-US" sz="900" b="1" dirty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日病薬病院薬学認定薬剤師制度　</a:t>
            </a:r>
            <a:r>
              <a:rPr lang="en-US" altLang="ja-JP" sz="900" b="1" dirty="0" smtClean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0.5</a:t>
            </a:r>
            <a:r>
              <a:rPr lang="zh-TW" altLang="en-US" sz="900" b="1" dirty="0" smtClean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単位（</a:t>
            </a:r>
            <a:r>
              <a:rPr lang="ja-JP" altLang="en-US" sz="900" b="1" dirty="0" smtClean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Ｖ</a:t>
            </a:r>
            <a:r>
              <a:rPr lang="en-US" altLang="zh-TW" sz="900" b="1" dirty="0" smtClean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-2</a:t>
            </a:r>
            <a:r>
              <a:rPr lang="zh-TW" altLang="en-US" sz="900" b="1" dirty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）申請中</a:t>
            </a:r>
            <a:endParaRPr lang="en-US" altLang="ja-JP" sz="900" b="1" dirty="0">
              <a:solidFill>
                <a:prstClr val="black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pPr lvl="0" algn="ctr">
              <a:spcBef>
                <a:spcPct val="50000"/>
              </a:spcBef>
            </a:pPr>
            <a:r>
              <a:rPr lang="en-US" altLang="ja-JP" sz="900" b="1" dirty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※</a:t>
            </a:r>
            <a:r>
              <a:rPr lang="ja-JP" altLang="en-US" sz="900" b="1" dirty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日本薬剤師研修センター単位「</a:t>
            </a:r>
            <a:r>
              <a:rPr lang="en-US" altLang="ja-JP" sz="900" b="1" dirty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1</a:t>
            </a:r>
            <a:r>
              <a:rPr lang="ja-JP" altLang="en-US" sz="900" b="1" dirty="0">
                <a:solidFill>
                  <a:prstClr val="black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単位」取得の対象になります。</a:t>
            </a:r>
            <a:endParaRPr lang="en-US" altLang="ja-JP" sz="900" b="1" dirty="0">
              <a:solidFill>
                <a:prstClr val="black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8640" y="560512"/>
            <a:ext cx="6525344" cy="864096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400" dirty="0" smtClean="0"/>
              <a:t>平成</a:t>
            </a:r>
            <a:r>
              <a:rPr kumimoji="1" lang="en-US" altLang="ja-JP" sz="2400" dirty="0" smtClean="0"/>
              <a:t>29</a:t>
            </a:r>
            <a:r>
              <a:rPr kumimoji="1" lang="ja-JP" altLang="en-US" sz="2400" dirty="0" smtClean="0"/>
              <a:t>年度</a:t>
            </a:r>
            <a:r>
              <a:rPr kumimoji="1" lang="en-US" altLang="ja-JP" sz="2400" dirty="0" smtClean="0"/>
              <a:t>0</a:t>
            </a:r>
            <a:r>
              <a:rPr lang="en-US" altLang="ja-JP" sz="2400" dirty="0"/>
              <a:t>5</a:t>
            </a:r>
            <a:r>
              <a:rPr kumimoji="1" lang="ja-JP" altLang="en-US" sz="2400" dirty="0" smtClean="0"/>
              <a:t>月</a:t>
            </a:r>
            <a:r>
              <a:rPr lang="en-US" altLang="ja-JP" sz="2400" dirty="0" smtClean="0"/>
              <a:t>26</a:t>
            </a:r>
            <a:r>
              <a:rPr kumimoji="1" lang="ja-JP" altLang="en-US" sz="2400" dirty="0" smtClean="0"/>
              <a:t>日</a:t>
            </a:r>
            <a:r>
              <a:rPr kumimoji="1" lang="en-US" altLang="ja-JP" sz="2400" dirty="0" smtClean="0"/>
              <a:t> (</a:t>
            </a:r>
            <a:r>
              <a:rPr lang="ja-JP" altLang="en-US" sz="2400" dirty="0" smtClean="0"/>
              <a:t>金</a:t>
            </a:r>
            <a:r>
              <a:rPr kumimoji="1" lang="en-US" altLang="ja-JP" sz="2400" dirty="0" smtClean="0"/>
              <a:t>)</a:t>
            </a:r>
          </a:p>
          <a:p>
            <a:pPr marL="0" indent="0">
              <a:buNone/>
            </a:pPr>
            <a:r>
              <a:rPr lang="ja-JP" altLang="en-US" sz="2400" dirty="0" smtClean="0"/>
              <a:t>福井循環器病院病診連携講演会</a:t>
            </a:r>
            <a:endParaRPr kumimoji="1" lang="en-US" altLang="ja-JP" sz="1800" dirty="0" smtClean="0"/>
          </a:p>
          <a:p>
            <a:pPr marL="0" indent="0">
              <a:buNone/>
            </a:pPr>
            <a:endParaRPr kumimoji="1"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謹啓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dirty="0"/>
              <a:t>　</a:t>
            </a:r>
            <a:r>
              <a:rPr lang="ja-JP" altLang="en-US" sz="1600" dirty="0" smtClean="0"/>
              <a:t>平素は格別なるご厚情を賜り厚く御礼申し上げます。</a:t>
            </a:r>
            <a:endParaRPr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/>
              <a:t>当院</a:t>
            </a:r>
            <a:r>
              <a:rPr kumimoji="1" lang="ja-JP" altLang="en-US" sz="1600" dirty="0" smtClean="0"/>
              <a:t>ではこのたび、「福井循環器病院病診連携講演会</a:t>
            </a:r>
            <a:r>
              <a:rPr lang="ja-JP" altLang="en-US" sz="1600" dirty="0" smtClean="0"/>
              <a:t>」を開催させて頂く運びとなりました。</a:t>
            </a:r>
            <a:endParaRPr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ご多用のところ誠に恐縮ではございますが、是非ご臨席</a:t>
            </a:r>
            <a:r>
              <a:rPr lang="ja-JP" altLang="en-US" sz="1600" dirty="0" smtClean="0"/>
              <a:t>賜りますよう</a:t>
            </a:r>
            <a:endParaRPr lang="en-US" altLang="ja-JP" sz="1600" dirty="0" smtClean="0"/>
          </a:p>
          <a:p>
            <a:pPr marL="0" indent="0">
              <a:buNone/>
            </a:pPr>
            <a:r>
              <a:rPr lang="ja-JP" altLang="en-US" sz="1600" dirty="0" smtClean="0"/>
              <a:t>お願い申し上げます。</a:t>
            </a:r>
            <a:endParaRPr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末筆ではございますが、先生のご健勝とますますのご発展を心より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お祈り申し上げます。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dirty="0" smtClean="0"/>
              <a:t>　　　　　　　　　　　　　　　　　　　　　　　　　　　　　　　　　　謹白</a:t>
            </a:r>
            <a:endParaRPr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　　　　　　　　　　</a:t>
            </a:r>
            <a:endParaRPr kumimoji="1" lang="en-US" altLang="ja-JP" sz="1600" dirty="0" smtClean="0"/>
          </a:p>
          <a:p>
            <a:pPr marL="0" indent="0">
              <a:buNone/>
            </a:pP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dirty="0"/>
              <a:t>　</a:t>
            </a:r>
            <a:r>
              <a:rPr lang="ja-JP" altLang="en-US" sz="1600" dirty="0" smtClean="0"/>
              <a:t>　　　　　　　　　　　　</a:t>
            </a:r>
            <a:r>
              <a:rPr kumimoji="1" lang="ja-JP" altLang="en-US" sz="1600" dirty="0" smtClean="0"/>
              <a:t>御出席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dirty="0" smtClean="0"/>
              <a:t>　　　　　　　　　　　　　　　　　　　　　　　　　　　いたします。　</a:t>
            </a:r>
            <a:endParaRPr lang="en-US" altLang="ja-JP" sz="1600" dirty="0"/>
          </a:p>
          <a:p>
            <a:pPr marL="0" indent="0">
              <a:buNone/>
            </a:pPr>
            <a:r>
              <a:rPr kumimoji="1" lang="ja-JP" altLang="en-US" sz="1600" dirty="0" smtClean="0"/>
              <a:t>　　　　　　　　　　　　　御欠席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dirty="0" smtClean="0"/>
              <a:t>　　　　　　　　　 　　　　　</a:t>
            </a:r>
            <a:r>
              <a:rPr lang="en-US" altLang="ja-JP" sz="1600" dirty="0" smtClean="0"/>
              <a:t>(</a:t>
            </a:r>
            <a:r>
              <a:rPr lang="ja-JP" altLang="en-US" sz="1600" dirty="0" smtClean="0"/>
              <a:t>どちらかに○をお付けください</a:t>
            </a:r>
            <a:r>
              <a:rPr lang="en-US" altLang="ja-JP" sz="1600" dirty="0" smtClean="0"/>
              <a:t>)</a:t>
            </a:r>
            <a:endParaRPr lang="en-US" altLang="ja-JP" sz="1600" dirty="0"/>
          </a:p>
          <a:p>
            <a:pPr marL="0" indent="0">
              <a:buNone/>
            </a:pP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u="sng" dirty="0" smtClean="0"/>
              <a:t>　　　　　　　　　　　　　　　　　　　　</a:t>
            </a:r>
            <a:endParaRPr lang="en-US" altLang="ja-JP" sz="1600" u="sng" dirty="0" smtClean="0"/>
          </a:p>
          <a:p>
            <a:pPr marL="0" indent="0">
              <a:buNone/>
            </a:pPr>
            <a:r>
              <a:rPr lang="ja-JP" altLang="en-US" sz="1600" dirty="0"/>
              <a:t>　</a:t>
            </a:r>
            <a:r>
              <a:rPr lang="ja-JP" altLang="en-US" sz="1600" dirty="0" smtClean="0"/>
              <a:t>　　　　　　　　</a:t>
            </a:r>
            <a:r>
              <a:rPr lang="ja-JP" altLang="en-US" sz="1600" u="sng" dirty="0" smtClean="0"/>
              <a:t>　　　　　　　</a:t>
            </a:r>
            <a:r>
              <a:rPr lang="ja-JP" altLang="en-US" sz="1600" dirty="0" smtClean="0"/>
              <a:t>　　　　　</a:t>
            </a:r>
            <a:r>
              <a:rPr kumimoji="1" lang="ja-JP" altLang="en-US" sz="1600" dirty="0" smtClean="0"/>
              <a:t>　</a:t>
            </a:r>
            <a:endParaRPr kumimoji="1" lang="en-US" altLang="ja-JP" sz="1600" dirty="0" smtClean="0"/>
          </a:p>
          <a:p>
            <a:pPr marL="0" indent="0">
              <a:buNone/>
            </a:pPr>
            <a:r>
              <a:rPr kumimoji="1" lang="ja-JP" altLang="en-US" sz="1600" dirty="0" smtClean="0"/>
              <a:t>　　　　　　</a:t>
            </a:r>
            <a:endParaRPr kumimoji="1" lang="en-US" altLang="ja-JP" sz="1600" dirty="0" smtClean="0"/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endParaRPr kumimoji="1" lang="en-US" altLang="ja-JP" sz="1600" dirty="0" smtClean="0"/>
          </a:p>
          <a:p>
            <a:pPr marL="0" indent="0">
              <a:buNone/>
            </a:pPr>
            <a:endParaRPr kumimoji="1" lang="en-US" altLang="ja-JP" sz="1600" dirty="0" smtClean="0"/>
          </a:p>
          <a:p>
            <a:pPr marL="0" indent="0">
              <a:buNone/>
            </a:pPr>
            <a:r>
              <a:rPr lang="ja-JP" altLang="en-US" sz="1600" dirty="0"/>
              <a:t>　</a:t>
            </a:r>
            <a:r>
              <a:rPr lang="ja-JP" altLang="en-US" sz="1100" dirty="0" smtClean="0"/>
              <a:t>⋆ご記入いただいた内容は、当会の運営及びこれに</a:t>
            </a:r>
            <a:r>
              <a:rPr kumimoji="1" lang="ja-JP" altLang="en-US" sz="1100" dirty="0" smtClean="0"/>
              <a:t>付随する業務にのみ使用し、その他の目的には</a:t>
            </a:r>
            <a:endParaRPr kumimoji="1" lang="en-US" altLang="ja-JP" sz="1100" dirty="0" smtClean="0"/>
          </a:p>
          <a:p>
            <a:pPr marL="0" indent="0">
              <a:buNone/>
            </a:pPr>
            <a:r>
              <a:rPr kumimoji="1" lang="ja-JP" altLang="en-US" sz="1100" dirty="0" smtClean="0"/>
              <a:t>一切使用</a:t>
            </a:r>
            <a:r>
              <a:rPr lang="ja-JP" altLang="en-US" sz="1100" dirty="0" smtClean="0"/>
              <a:t>致しません。準備の都合上、お手数</a:t>
            </a:r>
            <a:r>
              <a:rPr kumimoji="1" lang="ja-JP" altLang="en-US" sz="1100" dirty="0" smtClean="0"/>
              <a:t>でも出欠の御連絡は</a:t>
            </a:r>
            <a:r>
              <a:rPr kumimoji="1" lang="en-US" altLang="ja-JP" sz="1100" dirty="0" smtClean="0"/>
              <a:t>5</a:t>
            </a:r>
            <a:r>
              <a:rPr kumimoji="1" lang="ja-JP" altLang="en-US" sz="1100" dirty="0" smtClean="0"/>
              <a:t>月</a:t>
            </a:r>
            <a:r>
              <a:rPr lang="en-US" altLang="ja-JP" sz="1100" dirty="0" smtClean="0"/>
              <a:t>19</a:t>
            </a:r>
            <a:r>
              <a:rPr kumimoji="1" lang="ja-JP" altLang="en-US" sz="1100" dirty="0" smtClean="0"/>
              <a:t>日</a:t>
            </a:r>
            <a:r>
              <a:rPr kumimoji="1" lang="en-US" altLang="ja-JP" sz="1100" dirty="0" smtClean="0"/>
              <a:t>(</a:t>
            </a:r>
            <a:r>
              <a:rPr lang="ja-JP" altLang="en-US" sz="1100" dirty="0"/>
              <a:t>金</a:t>
            </a:r>
            <a:r>
              <a:rPr kumimoji="1" lang="en-US" altLang="ja-JP" sz="1100" dirty="0" smtClean="0"/>
              <a:t>) </a:t>
            </a:r>
            <a:r>
              <a:rPr kumimoji="1" lang="ja-JP" altLang="en-US" sz="1100" dirty="0" err="1" smtClean="0"/>
              <a:t>までに</a:t>
            </a:r>
            <a:r>
              <a:rPr kumimoji="1" lang="en-US" altLang="ja-JP" sz="1100" dirty="0" smtClean="0"/>
              <a:t>0776-54-5977</a:t>
            </a:r>
            <a:r>
              <a:rPr kumimoji="1" lang="ja-JP" altLang="en-US" sz="1100" dirty="0" smtClean="0"/>
              <a:t>まで</a:t>
            </a:r>
            <a:endParaRPr kumimoji="1" lang="en-US" altLang="ja-JP" sz="1100" dirty="0" smtClean="0"/>
          </a:p>
          <a:p>
            <a:pPr marL="0" indent="0">
              <a:buNone/>
            </a:pPr>
            <a:r>
              <a:rPr kumimoji="1" lang="en-US" altLang="ja-JP" sz="1100" dirty="0" smtClean="0"/>
              <a:t>FAX</a:t>
            </a:r>
            <a:r>
              <a:rPr lang="ja-JP" altLang="en-US" sz="1100" dirty="0" err="1" smtClean="0"/>
              <a:t>にて</a:t>
            </a:r>
            <a:r>
              <a:rPr lang="ja-JP" altLang="en-US" sz="1100" dirty="0" smtClean="0"/>
              <a:t>返信お願い致します。</a:t>
            </a:r>
            <a:endParaRPr kumimoji="1" lang="en-US" altLang="ja-JP" sz="1100" dirty="0" smtClean="0"/>
          </a:p>
        </p:txBody>
      </p:sp>
      <p:cxnSp>
        <p:nvCxnSpPr>
          <p:cNvPr id="5" name="直線コネクタ 4"/>
          <p:cNvCxnSpPr/>
          <p:nvPr/>
        </p:nvCxnSpPr>
        <p:spPr>
          <a:xfrm>
            <a:off x="1412776" y="7545288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>
            <a:off x="1412776" y="8049344"/>
            <a:ext cx="4392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1700807" y="764923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御所属</a:t>
            </a:r>
            <a:endParaRPr kumimoji="1" lang="ja-JP" altLang="en-US" sz="2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00808" y="711324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御名前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4102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104</Words>
  <Application>Microsoft Office PowerPoint</Application>
  <PresentationFormat>A4 210 x 297 mm</PresentationFormat>
  <Paragraphs>54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HGP教科書体</vt:lpstr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kuri</dc:creator>
  <cp:lastModifiedBy>Yotsubashi, Tetsuro(四ッ橋　哲郎)</cp:lastModifiedBy>
  <cp:revision>142</cp:revision>
  <cp:lastPrinted>2017-04-18T02:39:01Z</cp:lastPrinted>
  <dcterms:created xsi:type="dcterms:W3CDTF">2012-11-16T11:00:34Z</dcterms:created>
  <dcterms:modified xsi:type="dcterms:W3CDTF">2017-04-19T08:52:50Z</dcterms:modified>
</cp:coreProperties>
</file>