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73" r:id="rId3"/>
  </p:sldIdLst>
  <p:sldSz cx="6858000" cy="9906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C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4118" autoAdjust="0"/>
  </p:normalViewPr>
  <p:slideViewPr>
    <p:cSldViewPr>
      <p:cViewPr>
        <p:scale>
          <a:sx n="50" d="100"/>
          <a:sy n="50" d="100"/>
        </p:scale>
        <p:origin x="2947" y="2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0965B-657D-4E3A-8F67-20A73552E388}" type="datetimeFigureOut">
              <a:rPr kumimoji="1" lang="ja-JP" altLang="en-US" smtClean="0"/>
              <a:pPr/>
              <a:t>2017/4/19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13509-C70B-4B50-A83E-F4734BA4D4A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06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13509-C70B-4B50-A83E-F4734BA4D4A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72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6" descr="1_edited-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0338"/>
            <a:ext cx="68580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D51B-4384-48AD-BE7B-5F186DC460F3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94F17-C413-4C85-86B6-1FD8C7B54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9A874-ABF8-4DCB-868B-D2BEA668559C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9C56F-EE32-467A-86EB-2D072B89D4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8DD47-2DD7-4A6C-99C7-B46363849473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13B85-B72C-4B5B-9DFA-5ADDA2A697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604C2-35D8-4664-B629-5BE1D35B4FB4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25DD6-C08A-4EA7-ADF6-255FDAED6B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C33B-7951-4C96-996A-E14DDA31AF1E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3A233-71BF-429C-88E8-2589F7AAE6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62362-F6A4-4B75-9E7B-61352BF22405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F9070-0144-445C-A8E1-CBD4F0CD3A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EEA54-3D49-43FA-BC10-D993D9B1CAC4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65A6-C174-4EDB-8AA3-075D31293D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BBC9-AC13-40E4-9E18-FDA2E3573336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88A95-5779-4BDC-A3BD-F1CA95A414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CA7FA-E5D0-49ED-AD97-C0AE802A9D8F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5827E-19A2-481E-8344-37F1D98A58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90FFA-2E35-4732-B39F-CFF9747BAA5E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8E744-53D4-474E-9B15-BBEF0DC019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4DA6A-EB6B-463B-905D-D976AC40E128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7424C-0DEA-4016-9692-F09C806913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9B3E5B-B999-47F2-870E-C8AD945E524C}" type="datetimeFigureOut">
              <a:rPr lang="ja-JP" altLang="en-US"/>
              <a:pPr>
                <a:defRPr/>
              </a:pPr>
              <a:t>2017/4/19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0C7FA4-DE7F-4650-9DF3-0FBCBDA60A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63735" y="-98770"/>
            <a:ext cx="6764361" cy="962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9569" tIns="49785" rIns="99569" bIns="49785">
            <a:spAutoFit/>
          </a:bodyPr>
          <a:lstStyle/>
          <a:p>
            <a:pPr algn="ctr" defTabSz="498475"/>
            <a:r>
              <a:rPr lang="ja-JP" alt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学術</a:t>
            </a:r>
            <a:r>
              <a:rPr lang="ja-JP" alt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講演会</a:t>
            </a:r>
            <a:endParaRPr lang="en-US" altLang="ja-JP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 defTabSz="498475"/>
            <a:r>
              <a:rPr lang="ja-JP" alt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～心腎連関を考える～</a:t>
            </a:r>
            <a:endParaRPr lang="en-US" altLang="ja-JP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708748" y="3075392"/>
            <a:ext cx="4032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98475"/>
            <a:r>
              <a:rPr lang="en-US" altLang="ja-JP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2017</a:t>
            </a:r>
            <a:r>
              <a:rPr lang="ja-JP" altLang="en-US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年</a:t>
            </a:r>
            <a:r>
              <a:rPr lang="en-US" altLang="ja-JP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6</a:t>
            </a:r>
            <a:r>
              <a:rPr lang="ja-JP" altLang="en-US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月</a:t>
            </a:r>
            <a:r>
              <a:rPr lang="en-US" altLang="ja-JP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</a:t>
            </a:r>
            <a:r>
              <a:rPr lang="ja-JP" altLang="en-US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日（金）</a:t>
            </a:r>
            <a:r>
              <a:rPr lang="en-US" altLang="ja-JP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 19:00</a:t>
            </a:r>
            <a:r>
              <a:rPr lang="ja-JP" altLang="en-US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</a:t>
            </a:r>
            <a:r>
              <a:rPr lang="en-US" altLang="ja-JP" sz="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21:00</a:t>
            </a:r>
            <a:endParaRPr lang="en-US" altLang="ja-JP" sz="1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grpSp>
        <p:nvGrpSpPr>
          <p:cNvPr id="11" name="グループ化 40"/>
          <p:cNvGrpSpPr>
            <a:grpSpLocks/>
          </p:cNvGrpSpPr>
          <p:nvPr/>
        </p:nvGrpSpPr>
        <p:grpSpPr bwMode="auto">
          <a:xfrm>
            <a:off x="1810536" y="3579209"/>
            <a:ext cx="877711" cy="361591"/>
            <a:chOff x="492077" y="3907999"/>
            <a:chExt cx="809957" cy="346075"/>
          </a:xfrm>
        </p:grpSpPr>
        <p:pic>
          <p:nvPicPr>
            <p:cNvPr id="12" name="図 34" descr="項目_青.psd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8759" y="3907999"/>
              <a:ext cx="803275" cy="346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テキスト ボックス 35"/>
            <p:cNvSpPr txBox="1">
              <a:spLocks noChangeArrowheads="1"/>
            </p:cNvSpPr>
            <p:nvPr/>
          </p:nvSpPr>
          <p:spPr bwMode="auto">
            <a:xfrm>
              <a:off x="492077" y="3914989"/>
              <a:ext cx="785573" cy="27297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lIns="99569" tIns="49785" rIns="99569" bIns="49785">
              <a:spAutoFit/>
            </a:bodyPr>
            <a:lstStyle/>
            <a:p>
              <a:pPr algn="ctr" defTabSz="498475"/>
              <a:r>
                <a:rPr lang="ja-JP" altLang="en-US" sz="1200" b="1" dirty="0" smtClean="0">
                  <a:solidFill>
                    <a:srgbClr val="F2F2F2"/>
                  </a:solidFill>
                  <a:latin typeface="+mj-ea"/>
                  <a:ea typeface="+mj-ea"/>
                </a:rPr>
                <a:t>会場</a:t>
              </a:r>
              <a:endParaRPr lang="ja-JP" altLang="en-US" sz="1200" b="1" dirty="0">
                <a:solidFill>
                  <a:srgbClr val="F2F2F2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7" name="テキスト ボックス 35"/>
          <p:cNvSpPr txBox="1">
            <a:spLocks noChangeArrowheads="1"/>
          </p:cNvSpPr>
          <p:nvPr/>
        </p:nvSpPr>
        <p:spPr bwMode="auto">
          <a:xfrm>
            <a:off x="82061" y="4314005"/>
            <a:ext cx="822360" cy="2852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9569" tIns="49785" rIns="99569" bIns="49785">
            <a:spAutoFit/>
          </a:bodyPr>
          <a:lstStyle/>
          <a:p>
            <a:pPr algn="ctr" defTabSz="498475"/>
            <a:r>
              <a:rPr lang="ja-JP" altLang="en-US" sz="1200" b="1" dirty="0" smtClean="0">
                <a:solidFill>
                  <a:srgbClr val="F2F2F2"/>
                </a:solidFill>
                <a:latin typeface="+mj-ea"/>
                <a:ea typeface="+mj-ea"/>
              </a:rPr>
              <a:t>一般</a:t>
            </a:r>
            <a:r>
              <a:rPr lang="ja-JP" altLang="en-US" sz="1200" b="1" dirty="0">
                <a:solidFill>
                  <a:srgbClr val="F2F2F2"/>
                </a:solidFill>
                <a:latin typeface="+mj-ea"/>
                <a:ea typeface="+mj-ea"/>
              </a:rPr>
              <a:t>講演</a:t>
            </a:r>
          </a:p>
        </p:txBody>
      </p:sp>
      <p:sp>
        <p:nvSpPr>
          <p:cNvPr id="18" name="テキスト ボックス 37"/>
          <p:cNvSpPr txBox="1">
            <a:spLocks noChangeArrowheads="1"/>
          </p:cNvSpPr>
          <p:nvPr/>
        </p:nvSpPr>
        <p:spPr bwMode="auto">
          <a:xfrm>
            <a:off x="958276" y="4297854"/>
            <a:ext cx="17035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（</a:t>
            </a:r>
            <a:r>
              <a:rPr lang="en-US" altLang="ja-JP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19:00</a:t>
            </a:r>
            <a:r>
              <a:rPr lang="ja-JP" altLang="en-US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</a:t>
            </a:r>
            <a:r>
              <a:rPr lang="en-US" altLang="ja-JP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19:30</a:t>
            </a:r>
            <a:r>
              <a:rPr lang="ja-JP" altLang="en-US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）</a:t>
            </a:r>
            <a:endParaRPr lang="ja-JP" altLang="en-US" sz="1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5" name="テキスト ボックス 33"/>
          <p:cNvSpPr txBox="1">
            <a:spLocks noChangeArrowheads="1"/>
          </p:cNvSpPr>
          <p:nvPr/>
        </p:nvSpPr>
        <p:spPr bwMode="auto">
          <a:xfrm>
            <a:off x="93639" y="6637650"/>
            <a:ext cx="6653840" cy="46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9569" tIns="49785" rIns="99569" bIns="49785">
            <a:spAutoFit/>
          </a:bodyPr>
          <a:lstStyle/>
          <a:p>
            <a:pPr algn="ctr" defTabSz="498475"/>
            <a:r>
              <a:rPr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「腎臓を意識した</a:t>
            </a:r>
            <a:r>
              <a:rPr lang="ja-JP" altLang="en-US" sz="2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溢水</a:t>
            </a:r>
            <a:r>
              <a:rPr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治療」</a:t>
            </a:r>
            <a:endParaRPr lang="en-US" altLang="ja-JP" sz="24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7" name="テキスト ボックス 35"/>
          <p:cNvSpPr txBox="1">
            <a:spLocks noChangeArrowheads="1"/>
          </p:cNvSpPr>
          <p:nvPr/>
        </p:nvSpPr>
        <p:spPr bwMode="auto">
          <a:xfrm>
            <a:off x="134873" y="5971548"/>
            <a:ext cx="823403" cy="2852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9569" tIns="49785" rIns="99569" bIns="49785">
            <a:spAutoFit/>
          </a:bodyPr>
          <a:lstStyle/>
          <a:p>
            <a:pPr algn="ctr" defTabSz="498475"/>
            <a:r>
              <a:rPr lang="ja-JP" altLang="en-US" sz="1200" b="1" dirty="0" smtClean="0">
                <a:solidFill>
                  <a:srgbClr val="F2F2F2"/>
                </a:solidFill>
                <a:latin typeface="+mj-ea"/>
                <a:ea typeface="+mj-ea"/>
              </a:rPr>
              <a:t>特別講演</a:t>
            </a:r>
            <a:endParaRPr lang="ja-JP" altLang="en-US" sz="1200" b="1" dirty="0">
              <a:solidFill>
                <a:srgbClr val="F2F2F2"/>
              </a:solidFill>
              <a:latin typeface="+mj-ea"/>
              <a:ea typeface="+mj-ea"/>
            </a:endParaRPr>
          </a:p>
        </p:txBody>
      </p:sp>
      <p:sp>
        <p:nvSpPr>
          <p:cNvPr id="32" name="テキスト ボックス 37"/>
          <p:cNvSpPr txBox="1">
            <a:spLocks noChangeArrowheads="1"/>
          </p:cNvSpPr>
          <p:nvPr/>
        </p:nvSpPr>
        <p:spPr bwMode="auto">
          <a:xfrm>
            <a:off x="980608" y="5961293"/>
            <a:ext cx="17590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（</a:t>
            </a:r>
            <a:r>
              <a:rPr lang="en-US" altLang="ja-JP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19:30</a:t>
            </a:r>
            <a:r>
              <a:rPr lang="ja-JP" altLang="en-US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</a:t>
            </a:r>
            <a:r>
              <a:rPr lang="en-US" altLang="ja-JP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21:00</a:t>
            </a:r>
            <a:r>
              <a:rPr lang="ja-JP" altLang="en-US" sz="1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）</a:t>
            </a:r>
            <a:endParaRPr lang="ja-JP" altLang="en-US" sz="1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696357" y="3584848"/>
            <a:ext cx="4117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6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春江病院　</a:t>
            </a:r>
            <a:r>
              <a:rPr lang="en-US" altLang="ja-JP" sz="16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5</a:t>
            </a:r>
            <a:r>
              <a:rPr lang="ja-JP" altLang="en-US" sz="16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階　会議室</a:t>
            </a:r>
            <a:r>
              <a:rPr lang="ja-JP" altLang="en-US" sz="16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</a:t>
            </a:r>
            <a:r>
              <a:rPr lang="en-US" altLang="ja-JP" sz="16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6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sz="16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福井県坂井市春江町針原</a:t>
            </a:r>
            <a:r>
              <a:rPr lang="en-US" altLang="ja-JP" sz="16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65-7</a:t>
            </a:r>
            <a:r>
              <a:rPr lang="ja-JP" altLang="en-US" sz="16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endParaRPr lang="en-US" altLang="ja-JP" sz="1600" b="1" dirty="0" smtClean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lvl="0"/>
            <a:r>
              <a:rPr lang="en-US" altLang="ja-JP" sz="16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0776-51-0029</a:t>
            </a:r>
            <a:endParaRPr lang="ja-JP" altLang="en-US" sz="1600" b="1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579" y="6269070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座長　　</a:t>
            </a:r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春江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病院　循環器内科　部長　嶋田　佳文　先生</a:t>
            </a:r>
            <a:endParaRPr lang="ja-JP" altLang="en-US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-19667" y="4673507"/>
            <a:ext cx="5822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座長　　</a:t>
            </a:r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奥村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医院　</a:t>
            </a:r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院長　 </a:t>
            </a:r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奥村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良二　先生　</a:t>
            </a:r>
            <a:endParaRPr lang="ja-JP" altLang="en-US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2" name="テキスト ボックス 33"/>
          <p:cNvSpPr txBox="1">
            <a:spLocks noChangeArrowheads="1"/>
          </p:cNvSpPr>
          <p:nvPr/>
        </p:nvSpPr>
        <p:spPr bwMode="auto">
          <a:xfrm>
            <a:off x="-74928" y="5022120"/>
            <a:ext cx="7041686" cy="46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9569" tIns="49785" rIns="99569" bIns="49785">
            <a:spAutoFit/>
          </a:bodyPr>
          <a:lstStyle/>
          <a:p>
            <a:pPr algn="ctr" defTabSz="498475"/>
            <a:r>
              <a:rPr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「地域医療構想</a:t>
            </a:r>
            <a:r>
              <a:rPr lang="ja-JP" altLang="en-US" sz="2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実現</a:t>
            </a:r>
            <a:r>
              <a:rPr lang="ja-JP" altLang="en-US" sz="2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における当院の役割と課題」</a:t>
            </a:r>
            <a:endParaRPr lang="en-US" altLang="ja-JP" sz="24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3934" y="7106772"/>
            <a:ext cx="686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講演　福井大学医学部 腎臓病態内科学 教授　岩野　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正之　先生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3933" y="5492923"/>
            <a:ext cx="624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講演　　春江病院　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管理者</a:t>
            </a:r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 嶋田</a:t>
            </a:r>
            <a:r>
              <a:rPr lang="ja-JP" altLang="en-US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紘　先生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3639" y="7877901"/>
            <a:ext cx="676436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9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当日はご参加頂いた確認のため施設名、氏名のご記帳をお願い申し上げます。ご記入頂きました個人情報は、勉強会の</a:t>
            </a:r>
            <a:endParaRPr lang="en-US" altLang="ja-JP" sz="900" b="1" dirty="0" smtClean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ご出席者</a:t>
            </a: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確認に使用いたします。個人情報は共催関係者および業務委託先を除く第</a:t>
            </a:r>
            <a:r>
              <a:rPr lang="en-US" altLang="ja-JP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3</a:t>
            </a: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者に開示・提供することはありません。</a:t>
            </a:r>
            <a:endParaRPr lang="en-US" altLang="ja-JP" sz="900" b="1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個人情報は、共催の個人情報保護方針に基づき、安全かつ適切に管理いたします。</a:t>
            </a:r>
            <a:endParaRPr lang="en-US" altLang="ja-JP" sz="900" b="1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問い合わせ先：管理者：〒</a:t>
            </a:r>
            <a:r>
              <a:rPr lang="en-US" altLang="ja-JP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910-0005</a:t>
            </a: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福井市大手２</a:t>
            </a:r>
            <a:r>
              <a:rPr lang="en-US" altLang="ja-JP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-7-15</a:t>
            </a: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明治安田生命ビル３</a:t>
            </a:r>
            <a:r>
              <a:rPr lang="en-US" altLang="ja-JP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F</a:t>
            </a: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大塚製薬（株）福井出張所　</a:t>
            </a:r>
            <a:r>
              <a:rPr lang="en-US" altLang="ja-JP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TEL</a:t>
            </a: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</a:t>
            </a:r>
            <a:r>
              <a:rPr lang="en-US" altLang="ja-JP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0776-26-3041</a:t>
            </a:r>
            <a:endParaRPr kumimoji="1" lang="ja-JP" altLang="en-US" sz="9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71236" y="7492400"/>
            <a:ext cx="354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当日はお弁当をご用意させていただきます。</a:t>
            </a:r>
            <a:endParaRPr lang="en-US" altLang="ja-JP" sz="900" b="1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エリアの先生方多数のご出席をお待ちしております</a:t>
            </a:r>
            <a:r>
              <a:rPr lang="ja-JP" altLang="en-US" sz="900" b="1" dirty="0" smtClean="0">
                <a:solidFill>
                  <a:srgbClr val="0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。</a:t>
            </a:r>
            <a:endParaRPr lang="en-US" altLang="ja-JP" sz="900" b="1" dirty="0">
              <a:solidFill>
                <a:srgbClr val="00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65428" y="8652300"/>
            <a:ext cx="367044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ja-JP" altLang="en-US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日病薬</a:t>
            </a:r>
            <a:r>
              <a:rPr lang="ja-JP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病院薬学認定薬剤師制度「</a:t>
            </a:r>
            <a:r>
              <a:rPr lang="en-US" altLang="ja-JP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単位</a:t>
            </a:r>
            <a:r>
              <a:rPr lang="en-US" altLang="ja-JP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(</a:t>
            </a:r>
            <a:r>
              <a:rPr lang="ja-JP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Ｖ</a:t>
            </a:r>
            <a:r>
              <a:rPr lang="en-US" altLang="ja-JP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-</a:t>
            </a:r>
            <a:r>
              <a:rPr lang="en-US" altLang="ja-JP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2)</a:t>
            </a:r>
            <a:r>
              <a:rPr lang="ja-JP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」</a:t>
            </a:r>
            <a:r>
              <a:rPr lang="ja-JP" altLang="en-US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を申請中です。</a:t>
            </a:r>
            <a:endParaRPr lang="en-US" altLang="ja-JP" sz="900" b="1" dirty="0">
              <a:solidFill>
                <a:prstClr val="black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ja-JP" altLang="en-US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日本薬剤師研修センター単位「</a:t>
            </a:r>
            <a:r>
              <a:rPr lang="en-US" altLang="ja-JP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単位」取得の対象になります</a:t>
            </a:r>
            <a:r>
              <a:rPr lang="ja-JP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。</a:t>
            </a:r>
            <a:endParaRPr lang="en-US" altLang="ja-JP" sz="900" b="1" dirty="0">
              <a:solidFill>
                <a:prstClr val="black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112" y="9201412"/>
            <a:ext cx="6794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共催　</a:t>
            </a:r>
            <a:r>
              <a:rPr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春江病院</a:t>
            </a:r>
            <a:r>
              <a:rPr lang="en-US" altLang="ja-JP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/</a:t>
            </a:r>
            <a:r>
              <a:rPr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福井県</a:t>
            </a:r>
            <a:r>
              <a:rPr lang="ja-JP" altLang="en-US" sz="1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病院薬剤師会</a:t>
            </a:r>
            <a:r>
              <a:rPr lang="en-US" altLang="ja-JP" sz="1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/</a:t>
            </a:r>
            <a:r>
              <a:rPr lang="ja-JP" altLang="en-US" sz="1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福井県</a:t>
            </a:r>
            <a:r>
              <a:rPr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薬剤師会</a:t>
            </a:r>
            <a:r>
              <a:rPr lang="en-US" altLang="ja-JP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/</a:t>
            </a:r>
            <a:r>
              <a:rPr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大塚製薬株式会社</a:t>
            </a:r>
            <a:endParaRPr lang="en-US" altLang="ja-JP" sz="16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後援　坂井地区医師会</a:t>
            </a:r>
            <a:endParaRPr lang="ja-JP" altLang="en-US" sz="1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grpSp>
        <p:nvGrpSpPr>
          <p:cNvPr id="26" name="グループ化 40"/>
          <p:cNvGrpSpPr>
            <a:grpSpLocks/>
          </p:cNvGrpSpPr>
          <p:nvPr/>
        </p:nvGrpSpPr>
        <p:grpSpPr bwMode="auto">
          <a:xfrm>
            <a:off x="1818646" y="3125540"/>
            <a:ext cx="877711" cy="361591"/>
            <a:chOff x="492077" y="3907999"/>
            <a:chExt cx="809957" cy="346075"/>
          </a:xfrm>
        </p:grpSpPr>
        <p:pic>
          <p:nvPicPr>
            <p:cNvPr id="28" name="図 34" descr="項目_青.psd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8759" y="3907999"/>
              <a:ext cx="803275" cy="346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テキスト ボックス 35"/>
            <p:cNvSpPr txBox="1">
              <a:spLocks noChangeArrowheads="1"/>
            </p:cNvSpPr>
            <p:nvPr/>
          </p:nvSpPr>
          <p:spPr bwMode="auto">
            <a:xfrm>
              <a:off x="492077" y="3914989"/>
              <a:ext cx="785573" cy="27297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lIns="99569" tIns="49785" rIns="99569" bIns="49785">
              <a:spAutoFit/>
            </a:bodyPr>
            <a:lstStyle/>
            <a:p>
              <a:pPr algn="ctr" defTabSz="498475"/>
              <a:r>
                <a:rPr lang="ja-JP" altLang="en-US" sz="1200" b="1" dirty="0">
                  <a:solidFill>
                    <a:srgbClr val="F2F2F2"/>
                  </a:solidFill>
                  <a:latin typeface="+mj-ea"/>
                  <a:ea typeface="+mj-ea"/>
                </a:rPr>
                <a:t>日時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8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テキスト ボックス 8"/>
          <p:cNvSpPr txBox="1">
            <a:spLocks noChangeArrowheads="1"/>
          </p:cNvSpPr>
          <p:nvPr/>
        </p:nvSpPr>
        <p:spPr bwMode="auto">
          <a:xfrm>
            <a:off x="115889" y="560389"/>
            <a:ext cx="6610350" cy="496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42" tIns="52124" rIns="104242" bIns="52124">
            <a:spAutoFit/>
          </a:bodyPr>
          <a:lstStyle>
            <a:lvl1pPr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54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学術講演会</a:t>
            </a:r>
            <a:endParaRPr lang="ja-JP" altLang="en-US" sz="2540" b="1" dirty="0">
              <a:solidFill>
                <a:srgbClr val="00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5364" name="テキスト ボックス 23"/>
          <p:cNvSpPr txBox="1">
            <a:spLocks noChangeArrowheads="1"/>
          </p:cNvSpPr>
          <p:nvPr/>
        </p:nvSpPr>
        <p:spPr bwMode="auto">
          <a:xfrm>
            <a:off x="666750" y="1628775"/>
            <a:ext cx="5570539" cy="102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242" tIns="52124" rIns="104242" bIns="52124">
            <a:spAutoFit/>
          </a:bodyPr>
          <a:lstStyle>
            <a:lvl1pPr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日時 </a:t>
            </a:r>
            <a:r>
              <a:rPr lang="en-US" altLang="ja-JP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:</a:t>
            </a:r>
            <a:r>
              <a:rPr lang="ja-JP" altLang="en-US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lang="en-US" altLang="ja-JP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2017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lang="en-US" altLang="ja-JP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6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日（金）</a:t>
            </a:r>
            <a:r>
              <a:rPr lang="ja-JP" altLang="en-US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１９時０</a:t>
            </a:r>
            <a:r>
              <a:rPr lang="ja-JP" altLang="en-US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０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分</a:t>
            </a:r>
            <a:r>
              <a:rPr lang="ja-JP" altLang="en-US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より</a:t>
            </a:r>
            <a:endParaRPr lang="en-US" altLang="ja-JP" sz="2000" b="1" dirty="0">
              <a:solidFill>
                <a:srgbClr val="00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eaLnBrk="1" hangingPunct="1"/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会場 </a:t>
            </a:r>
            <a:r>
              <a:rPr lang="en-US" altLang="ja-JP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: 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春江病院</a:t>
            </a:r>
            <a:r>
              <a:rPr lang="ja-JP" altLang="en-US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en-US" altLang="ja-JP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5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階　「研修ホール」</a:t>
            </a:r>
            <a:endParaRPr lang="en-US" altLang="ja-JP" sz="1700" b="1" dirty="0">
              <a:solidFill>
                <a:srgbClr val="00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eaLnBrk="1" hangingPunct="1"/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住所</a:t>
            </a:r>
            <a:r>
              <a:rPr lang="en-US" altLang="ja-JP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lang="en-US" altLang="ja-JP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:</a:t>
            </a:r>
            <a:r>
              <a:rPr lang="ja-JP" altLang="en-US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lang="ja-JP" altLang="en-US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坂井市春江町針原</a:t>
            </a:r>
            <a:r>
              <a:rPr lang="en-US" altLang="ja-JP" sz="2000" b="1" dirty="0" smtClean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65-</a:t>
            </a:r>
            <a:r>
              <a:rPr lang="en-US" altLang="ja-JP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7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666750" y="2767014"/>
            <a:ext cx="5570538" cy="157402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5766" tIns="47883" rIns="95766" bIns="47883">
            <a:spAutoFit/>
          </a:bodyPr>
          <a:lstStyle/>
          <a:p>
            <a:pPr algn="ctr" defTabSz="723877">
              <a:defRPr/>
            </a:pPr>
            <a:r>
              <a:rPr lang="ja-JP" altLang="en-US" sz="26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＜</a:t>
            </a:r>
            <a:r>
              <a:rPr lang="en-US" altLang="ja-JP" sz="26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FAX</a:t>
            </a:r>
            <a:r>
              <a:rPr lang="ja-JP" altLang="en-US" sz="26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送信先＞</a:t>
            </a:r>
            <a:endParaRPr lang="en-US" altLang="ja-JP" sz="2400" b="1" dirty="0">
              <a:solidFill>
                <a:srgbClr val="000000"/>
              </a:solidFill>
              <a:latin typeface="HGP明朝E" panose="02020900000000000000" pitchFamily="18" charset="-128"/>
              <a:ea typeface="HGP明朝E" panose="02020900000000000000" pitchFamily="18" charset="-128"/>
              <a:cs typeface="AR隷書体M"/>
            </a:endParaRPr>
          </a:p>
          <a:p>
            <a:pPr defTabSz="723877">
              <a:defRPr/>
            </a:pPr>
            <a:r>
              <a:rPr lang="ja-JP" altLang="en-US" sz="24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宛先　 大塚製薬株式会社</a:t>
            </a:r>
            <a:endParaRPr lang="en-US" altLang="ja-JP" sz="2400" b="1" dirty="0">
              <a:solidFill>
                <a:srgbClr val="000000"/>
              </a:solidFill>
              <a:latin typeface="HGP明朝E" panose="02020900000000000000" pitchFamily="18" charset="-128"/>
              <a:ea typeface="HGP明朝E" panose="02020900000000000000" pitchFamily="18" charset="-128"/>
              <a:cs typeface="AR隷書体M"/>
            </a:endParaRPr>
          </a:p>
          <a:p>
            <a:pPr defTabSz="723877">
              <a:defRPr/>
            </a:pPr>
            <a:r>
              <a:rPr lang="en-US" altLang="ja-JP" sz="2600" b="1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FAX</a:t>
            </a:r>
            <a:r>
              <a:rPr lang="ja-JP" altLang="en-US" sz="2600" b="1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　　</a:t>
            </a:r>
            <a:r>
              <a:rPr lang="en-US" altLang="ja-JP" sz="2600" b="1" u="sng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0776-27-0590</a:t>
            </a:r>
          </a:p>
          <a:p>
            <a:pPr defTabSz="723877"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  <a:cs typeface="AR隷書体M"/>
              </a:rPr>
              <a:t>担当　松阪　直樹（マツザカ　ナオキ）</a:t>
            </a:r>
            <a:endParaRPr lang="en-US" altLang="ja-JP" sz="2000" b="1" dirty="0">
              <a:solidFill>
                <a:srgbClr val="000000"/>
              </a:solidFill>
              <a:latin typeface="HGP明朝E" panose="02020900000000000000" pitchFamily="18" charset="-128"/>
              <a:ea typeface="HGP明朝E" panose="02020900000000000000" pitchFamily="18" charset="-128"/>
              <a:cs typeface="AR隷書体M"/>
            </a:endParaRP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/>
          </p:nvPr>
        </p:nvGraphicFramePr>
        <p:xfrm>
          <a:off x="666750" y="4450602"/>
          <a:ext cx="5570539" cy="3036888"/>
        </p:xfrm>
        <a:graphic>
          <a:graphicData uri="http://schemas.openxmlformats.org/drawingml/2006/table">
            <a:tbl>
              <a:tblPr/>
              <a:tblGrid>
                <a:gridCol w="1512199"/>
                <a:gridCol w="4058340"/>
              </a:tblGrid>
              <a:tr h="7538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ご施設名</a:t>
                      </a:r>
                      <a:endParaRPr lang="en-US" altLang="ja-JP" sz="1400" b="1" i="0" u="none" strike="noStrike" dirty="0" smtClean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　</a:t>
                      </a: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8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代表者名</a:t>
                      </a:r>
                      <a:endParaRPr lang="en-US" altLang="ja-JP" sz="1400" b="1" i="0" u="none" strike="noStrike" dirty="0" smtClean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　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　　　　　　　　　　　　　　　　　　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9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交通手配</a:t>
                      </a:r>
                      <a:endParaRPr lang="en-US" altLang="ja-JP" sz="1400" b="1" i="0" u="none" strike="noStrike" dirty="0" smtClean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タクシーチケット</a:t>
                      </a:r>
                      <a:endParaRPr lang="en-US" altLang="ja-JP" sz="1400" b="1" i="0" u="none" strike="noStrike" dirty="0" smtClean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ご要望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　</a:t>
                      </a:r>
                      <a:r>
                        <a:rPr lang="ja-JP" altLang="en-US" sz="2900" b="0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有　・　無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参加人数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　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　　　　　　　　　　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latin typeface="AR隷書体M" pitchFamily="49" charset="-128"/>
                          <a:ea typeface="AR隷書体M" pitchFamily="49" charset="-128"/>
                        </a:rPr>
                        <a:t>名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latin typeface="AR隷書体M" pitchFamily="49" charset="-128"/>
                        <a:ea typeface="AR隷書体M" pitchFamily="49" charset="-128"/>
                      </a:endParaRPr>
                    </a:p>
                  </a:txBody>
                  <a:tcPr marL="8571" marR="8571" marT="8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83" name="テキスト ボックス 23"/>
          <p:cNvSpPr txBox="1">
            <a:spLocks noChangeArrowheads="1"/>
          </p:cNvSpPr>
          <p:nvPr/>
        </p:nvSpPr>
        <p:spPr bwMode="auto">
          <a:xfrm>
            <a:off x="476891" y="7523827"/>
            <a:ext cx="5969000" cy="967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42" tIns="52124" rIns="104242" bIns="52124">
            <a:spAutoFit/>
          </a:bodyPr>
          <a:lstStyle>
            <a:lvl1pPr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7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※</a:t>
            </a:r>
            <a:r>
              <a:rPr lang="ja-JP" altLang="en-US" sz="17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ご出席頂ける場合は、大変お手数でございますがご記入の上、</a:t>
            </a:r>
            <a:r>
              <a:rPr lang="en-US" altLang="ja-JP" sz="17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FAX</a:t>
            </a:r>
            <a:r>
              <a:rPr lang="ja-JP" altLang="en-US" sz="17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頂きたく存じます。尚、大変恐縮ですが、各種手配の関係上　</a:t>
            </a:r>
            <a:r>
              <a:rPr lang="en-US" altLang="ja-JP" sz="2200" b="1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5</a:t>
            </a:r>
            <a:r>
              <a:rPr lang="ja-JP" altLang="en-US" sz="2200" b="1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sz="2200" b="1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23</a:t>
            </a:r>
            <a:r>
              <a:rPr lang="ja-JP" altLang="en-US" sz="2200" b="1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日</a:t>
            </a:r>
            <a:r>
              <a:rPr lang="ja-JP" altLang="en-US" sz="17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までに</a:t>
            </a:r>
            <a:r>
              <a:rPr lang="en-US" altLang="ja-JP" sz="17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FAX</a:t>
            </a:r>
            <a:r>
              <a:rPr lang="ja-JP" altLang="en-US" sz="1700" b="1" dirty="0">
                <a:solidFill>
                  <a:srgbClr val="00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頂けると幸いです。</a:t>
            </a:r>
            <a:endParaRPr lang="en-US" altLang="ja-JP" sz="1700" b="1" dirty="0">
              <a:solidFill>
                <a:srgbClr val="00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5384" name="テキスト ボックス 23"/>
          <p:cNvSpPr txBox="1">
            <a:spLocks noChangeArrowheads="1"/>
          </p:cNvSpPr>
          <p:nvPr/>
        </p:nvSpPr>
        <p:spPr bwMode="auto">
          <a:xfrm>
            <a:off x="666750" y="1109665"/>
            <a:ext cx="5570538" cy="496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42" tIns="52124" rIns="104242" bIns="52124">
            <a:spAutoFit/>
          </a:bodyPr>
          <a:lstStyle>
            <a:lvl1pPr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207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540" b="1" dirty="0">
                <a:solidFill>
                  <a:srgbClr val="000000"/>
                </a:solidFill>
                <a:latin typeface="AR隷書体M" pitchFamily="49" charset="-128"/>
                <a:ea typeface="AR隷書体M" pitchFamily="49" charset="-128"/>
              </a:rPr>
              <a:t>参加申込書</a:t>
            </a:r>
            <a:endParaRPr lang="en-US" altLang="ja-JP" sz="2540" b="1" dirty="0">
              <a:solidFill>
                <a:srgbClr val="000000"/>
              </a:solidFill>
              <a:latin typeface="AR隷書体M" pitchFamily="49" charset="-128"/>
              <a:ea typeface="AR隷書体M" pitchFamily="49" charset="-128"/>
            </a:endParaRP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1022529" y="9107843"/>
            <a:ext cx="48777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solidFill>
                  <a:prstClr val="black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大塚製薬株式会社</a:t>
            </a:r>
            <a:endParaRPr lang="ja-JP" altLang="en-US" sz="1600" dirty="0">
              <a:solidFill>
                <a:prstClr val="black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479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174</Words>
  <Application>Microsoft Office PowerPoint</Application>
  <PresentationFormat>A4 210 x 297 mm</PresentationFormat>
  <Paragraphs>50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AR隷書体M</vt:lpstr>
      <vt:lpstr>HGP教科書体</vt:lpstr>
      <vt:lpstr>HGP明朝E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kuri</dc:creator>
  <cp:lastModifiedBy>Yotsubashi, Tetsuro(四ッ橋　哲郎)</cp:lastModifiedBy>
  <cp:revision>164</cp:revision>
  <cp:lastPrinted>2017-03-16T01:28:00Z</cp:lastPrinted>
  <dcterms:created xsi:type="dcterms:W3CDTF">2012-11-16T11:00:34Z</dcterms:created>
  <dcterms:modified xsi:type="dcterms:W3CDTF">2017-04-19T08:53:22Z</dcterms:modified>
</cp:coreProperties>
</file>