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2674" y="53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2EB46-3769-4BAA-BE58-88F3CB3BC3A2}" type="datetimeFigureOut">
              <a:rPr kumimoji="1" lang="ja-JP" altLang="en-US" smtClean="0"/>
              <a:t>2017/5/12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06A5F-DAE1-44BA-AA72-0B672FB05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2801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196F-E757-40ED-93D2-CF238ABB25F1}" type="datetimeFigureOut">
              <a:rPr kumimoji="1" lang="ja-JP" altLang="en-US" smtClean="0"/>
              <a:t>2017/5/12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FCF9-453C-4EDD-A2FB-9480EFEDEA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431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196F-E757-40ED-93D2-CF238ABB25F1}" type="datetimeFigureOut">
              <a:rPr kumimoji="1" lang="ja-JP" altLang="en-US" smtClean="0"/>
              <a:t>2017/5/12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FCF9-453C-4EDD-A2FB-9480EFEDEA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870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196F-E757-40ED-93D2-CF238ABB25F1}" type="datetimeFigureOut">
              <a:rPr kumimoji="1" lang="ja-JP" altLang="en-US" smtClean="0"/>
              <a:t>2017/5/12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FCF9-453C-4EDD-A2FB-9480EFEDEA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394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196F-E757-40ED-93D2-CF238ABB25F1}" type="datetimeFigureOut">
              <a:rPr kumimoji="1" lang="ja-JP" altLang="en-US" smtClean="0"/>
              <a:t>2017/5/12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FCF9-453C-4EDD-A2FB-9480EFEDEA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421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196F-E757-40ED-93D2-CF238ABB25F1}" type="datetimeFigureOut">
              <a:rPr kumimoji="1" lang="ja-JP" altLang="en-US" smtClean="0"/>
              <a:t>2017/5/12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FCF9-453C-4EDD-A2FB-9480EFEDEA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190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196F-E757-40ED-93D2-CF238ABB25F1}" type="datetimeFigureOut">
              <a:rPr kumimoji="1" lang="ja-JP" altLang="en-US" smtClean="0"/>
              <a:t>2017/5/12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FCF9-453C-4EDD-A2FB-9480EFEDEA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7735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196F-E757-40ED-93D2-CF238ABB25F1}" type="datetimeFigureOut">
              <a:rPr kumimoji="1" lang="ja-JP" altLang="en-US" smtClean="0"/>
              <a:t>2017/5/12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FCF9-453C-4EDD-A2FB-9480EFEDEA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303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196F-E757-40ED-93D2-CF238ABB25F1}" type="datetimeFigureOut">
              <a:rPr kumimoji="1" lang="ja-JP" altLang="en-US" smtClean="0"/>
              <a:t>2017/5/12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FCF9-453C-4EDD-A2FB-9480EFEDEA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972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196F-E757-40ED-93D2-CF238ABB25F1}" type="datetimeFigureOut">
              <a:rPr kumimoji="1" lang="ja-JP" altLang="en-US" smtClean="0"/>
              <a:t>2017/5/12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FCF9-453C-4EDD-A2FB-9480EFEDEA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131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196F-E757-40ED-93D2-CF238ABB25F1}" type="datetimeFigureOut">
              <a:rPr kumimoji="1" lang="ja-JP" altLang="en-US" smtClean="0"/>
              <a:t>2017/5/12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FCF9-453C-4EDD-A2FB-9480EFEDEA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396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196F-E757-40ED-93D2-CF238ABB25F1}" type="datetimeFigureOut">
              <a:rPr kumimoji="1" lang="ja-JP" altLang="en-US" smtClean="0"/>
              <a:t>2017/5/12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7FCF9-453C-4EDD-A2FB-9480EFEDEA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422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3196F-E757-40ED-93D2-CF238ABB25F1}" type="datetimeFigureOut">
              <a:rPr kumimoji="1" lang="ja-JP" altLang="en-US" smtClean="0"/>
              <a:t>2017/5/12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7FCF9-453C-4EDD-A2FB-9480EFEDEA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892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0" y="2270712"/>
            <a:ext cx="6865034" cy="8844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839"/>
          <a:stretch/>
        </p:blipFill>
        <p:spPr>
          <a:xfrm>
            <a:off x="0" y="0"/>
            <a:ext cx="6865034" cy="2277462"/>
          </a:xfrm>
          <a:prstGeom prst="rect">
            <a:avLst/>
          </a:prstGeom>
        </p:spPr>
      </p:pic>
      <p:cxnSp>
        <p:nvCxnSpPr>
          <p:cNvPr id="79" name="直線コネクタ 78"/>
          <p:cNvCxnSpPr/>
          <p:nvPr/>
        </p:nvCxnSpPr>
        <p:spPr>
          <a:xfrm>
            <a:off x="319875" y="8553400"/>
            <a:ext cx="621825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384414" y="1173550"/>
            <a:ext cx="6500970" cy="738664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日時： </a:t>
            </a:r>
            <a:r>
              <a:rPr lang="en-US" altLang="ja-JP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2017</a:t>
            </a:r>
            <a:r>
              <a:rPr lang="ja-JP" alt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22</a:t>
            </a:r>
            <a:r>
              <a:rPr lang="ja-JP" alt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日</a:t>
            </a:r>
            <a:r>
              <a:rPr lang="ja-JP" alt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木</a:t>
            </a:r>
            <a:r>
              <a:rPr lang="ja-JP" alt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）　</a:t>
            </a:r>
            <a:r>
              <a:rPr lang="en-US" altLang="ja-JP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19</a:t>
            </a:r>
            <a:r>
              <a:rPr lang="ja-JP" alt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0</a:t>
            </a:r>
            <a:r>
              <a:rPr lang="en-US" altLang="ja-JP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21</a:t>
            </a:r>
            <a:r>
              <a:rPr lang="ja-JP" alt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00</a:t>
            </a:r>
            <a:r>
              <a:rPr lang="ja-JP" altLang="en-US" sz="2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 </a:t>
            </a:r>
            <a:endParaRPr lang="en-US" altLang="ja-JP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　　　　　　　　　　　　　 　</a:t>
            </a:r>
            <a:endParaRPr lang="en-US" altLang="ja-JP" sz="24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94153" y="1620496"/>
            <a:ext cx="6608308" cy="492443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場所</a:t>
            </a:r>
            <a:r>
              <a:rPr lang="ja-JP" alt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：福井パレスホテル</a:t>
            </a:r>
            <a:endParaRPr lang="zh-TW" altLang="en-US" sz="16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  <a:cs typeface="Meiryo UI" panose="020B0604030504040204" pitchFamily="50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zh-TW" alt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〒</a:t>
            </a:r>
            <a:r>
              <a:rPr lang="en-US" altLang="zh-TW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910-0023 </a:t>
            </a:r>
            <a:r>
              <a:rPr lang="zh-TW" alt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福井県福井市</a:t>
            </a:r>
            <a:r>
              <a:rPr lang="zh-TW" alt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順化</a:t>
            </a:r>
            <a:r>
              <a:rPr lang="en-US" altLang="zh-TW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1</a:t>
            </a:r>
            <a:r>
              <a:rPr lang="zh-TW" alt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丁目</a:t>
            </a:r>
            <a:r>
              <a:rPr lang="en-US" altLang="zh-TW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5-18</a:t>
            </a:r>
            <a:r>
              <a:rPr lang="ja-JP" alt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　</a:t>
            </a:r>
            <a:r>
              <a:rPr lang="en-US" altLang="zh-TW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TEL</a:t>
            </a:r>
            <a:r>
              <a:rPr lang="zh-TW" altLang="en-US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： </a:t>
            </a:r>
            <a:r>
              <a:rPr lang="en-US" altLang="zh-TW" sz="1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0776-23-3800</a:t>
            </a:r>
            <a:r>
              <a:rPr lang="ja-JP" alt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　　 </a:t>
            </a:r>
            <a:r>
              <a:rPr lang="ja-JP" alt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  </a:t>
            </a:r>
            <a:r>
              <a:rPr lang="ja-JP" altLang="en-US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endParaRPr lang="en-US" altLang="ja-JP" sz="1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88640" y="-2197"/>
            <a:ext cx="7128792" cy="1138773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4000" b="1" i="1" dirty="0" smtClean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T</a:t>
            </a:r>
            <a:r>
              <a:rPr lang="en-US" altLang="ja-JP" sz="2800" i="1" dirty="0" smtClean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RIPLE </a:t>
            </a:r>
            <a:r>
              <a:rPr lang="en-US" altLang="ja-JP" sz="4000" b="1" i="1" dirty="0" smtClean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D</a:t>
            </a:r>
            <a:r>
              <a:rPr lang="en-US" altLang="ja-JP" sz="2800" i="1" dirty="0" smtClean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IGESTIVE </a:t>
            </a:r>
            <a:r>
              <a:rPr lang="en-US" altLang="ja-JP" sz="4000" b="1" i="1" dirty="0" smtClean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S</a:t>
            </a:r>
            <a:r>
              <a:rPr lang="en-US" altLang="ja-JP" sz="2800" i="1" dirty="0" smtClean="0">
                <a:solidFill>
                  <a:srgbClr val="FFFF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EMINAR in FUKUI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en-US" altLang="ja-JP" sz="24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                   </a:t>
            </a:r>
            <a:r>
              <a:rPr lang="en-US" altLang="ja-JP" sz="28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-</a:t>
            </a:r>
            <a:r>
              <a:rPr lang="ja-JP" altLang="en-US" sz="28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上部消化管</a:t>
            </a:r>
            <a:r>
              <a:rPr lang="en-US" altLang="ja-JP" sz="2800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2017-</a:t>
            </a:r>
            <a:endParaRPr lang="ja-JP" altLang="en-US" sz="2800" i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9" name="平行四辺形 28"/>
          <p:cNvSpPr/>
          <p:nvPr/>
        </p:nvSpPr>
        <p:spPr>
          <a:xfrm>
            <a:off x="188640" y="3433951"/>
            <a:ext cx="1499531" cy="294913"/>
          </a:xfrm>
          <a:prstGeom prst="parallelogram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ja-JP" altLang="en-US" sz="2000" b="1" i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一般講演</a:t>
            </a:r>
            <a:endParaRPr kumimoji="1" lang="ja-JP" altLang="en-US" sz="2000" b="1" i="1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88640" y="3800872"/>
            <a:ext cx="6840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座長：　</a:t>
            </a:r>
            <a:r>
              <a:rPr kumimoji="0" lang="ja-JP" altLang="en-US" sz="2400" b="1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松田　秀岳</a:t>
            </a:r>
            <a:r>
              <a:rPr kumimoji="0" lang="ja-JP" altLang="en-US" sz="24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 </a:t>
            </a:r>
            <a:r>
              <a:rPr kumimoji="0" lang="ja-JP" altLang="en-US" sz="2000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先生  </a:t>
            </a:r>
            <a:r>
              <a:rPr lang="ja-JP" altLang="en-US" sz="1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福井</a:t>
            </a:r>
            <a:r>
              <a:rPr lang="ja-JP" altLang="en-US" sz="1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大学大学院　内科学（</a:t>
            </a:r>
            <a:r>
              <a:rPr lang="en-US" altLang="ja-JP" sz="1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）領域　助教　</a:t>
            </a:r>
            <a:endParaRPr lang="ja-JP" altLang="en-US" sz="20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34" name="平行四辺形 33"/>
          <p:cNvSpPr/>
          <p:nvPr/>
        </p:nvSpPr>
        <p:spPr>
          <a:xfrm>
            <a:off x="201277" y="5673080"/>
            <a:ext cx="1499531" cy="294913"/>
          </a:xfrm>
          <a:prstGeom prst="parallelogram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ja-JP" altLang="en-US" sz="2000" b="1" i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特別</a:t>
            </a:r>
            <a:r>
              <a:rPr lang="ja-JP" altLang="en-US" sz="2000" b="1" i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講演</a:t>
            </a:r>
            <a:endParaRPr kumimoji="1" lang="ja-JP" altLang="en-US" sz="2000" b="1" i="1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91553" y="7383269"/>
            <a:ext cx="6377807" cy="954107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演者：　</a:t>
            </a:r>
            <a:r>
              <a:rPr lang="ja-JP" altLang="en-US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鈴木　秀和</a:t>
            </a:r>
            <a:r>
              <a:rPr lang="ja-JP" alt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先生</a:t>
            </a:r>
            <a:r>
              <a:rPr lang="ja-JP" altLang="en-US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　</a:t>
            </a:r>
            <a:endParaRPr lang="en-US" altLang="ja-JP" sz="2400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  <a:cs typeface="Meiryo UI" panose="020B0604030504040204" pitchFamily="50" charset="-128"/>
            </a:endParaRPr>
          </a:p>
          <a:p>
            <a:r>
              <a:rPr kumimoji="0" lang="ja-JP" altLang="en-US" sz="24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2400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　　　　　　　　　　</a:t>
            </a:r>
            <a:r>
              <a:rPr kumimoji="0" lang="ja-JP" altLang="en-US" sz="24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 </a:t>
            </a:r>
            <a:r>
              <a:rPr kumimoji="0" lang="zh-TW" altLang="en-US" sz="1400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慶応</a:t>
            </a:r>
            <a:r>
              <a:rPr kumimoji="0" lang="zh-TW" altLang="en-US" sz="14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義塾大学病院</a:t>
            </a:r>
            <a:r>
              <a:rPr kumimoji="0" lang="ja-JP" altLang="en-US" sz="14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医学教育統轄センター　教授</a:t>
            </a:r>
          </a:p>
          <a:p>
            <a:endParaRPr kumimoji="0" lang="en-US" altLang="ja-JP" sz="1400" kern="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60648" y="6681192"/>
            <a:ext cx="6545159" cy="430887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2800" b="1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『</a:t>
            </a:r>
            <a:r>
              <a:rPr lang="ja-JP" altLang="en-US" sz="2800" b="1" dirty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800" b="1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逆流性食道炎の病態と</a:t>
            </a:r>
            <a:r>
              <a:rPr lang="ja-JP" altLang="ja-JP" sz="2800" b="1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治療</a:t>
            </a:r>
            <a:r>
              <a:rPr lang="ja-JP" altLang="en-US" sz="2800" b="1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の新展開　</a:t>
            </a:r>
            <a:r>
              <a:rPr lang="en-US" altLang="ja-JP" sz="2800" b="1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』</a:t>
            </a:r>
            <a:r>
              <a:rPr lang="ja-JP" altLang="en-US" sz="2800" b="1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endParaRPr lang="ja-JP" altLang="en-US" sz="2800" b="1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88030" y="6105128"/>
            <a:ext cx="6741370" cy="36933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座長</a:t>
            </a:r>
            <a:r>
              <a:rPr lang="ja-JP" altLang="en-US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：</a:t>
            </a:r>
            <a:r>
              <a:rPr lang="ja-JP" altLang="en-US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中本　安成</a:t>
            </a:r>
            <a:r>
              <a:rPr lang="ja-JP" alt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先生</a:t>
            </a:r>
            <a:r>
              <a:rPr lang="ja-JP" altLang="en-US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福井</a:t>
            </a:r>
            <a:r>
              <a:rPr lang="ja-JP" altLang="en-US" sz="1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大学大学院</a:t>
            </a:r>
            <a:r>
              <a:rPr lang="ja-JP" altLang="en-US" sz="1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内科学（</a:t>
            </a:r>
            <a:r>
              <a:rPr lang="en-US" altLang="ja-JP" sz="1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）領域</a:t>
            </a:r>
            <a:r>
              <a:rPr lang="ja-JP" altLang="en-US" sz="1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　教授</a:t>
            </a:r>
            <a:r>
              <a:rPr lang="ja-JP" altLang="en-US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　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147669" y="8291790"/>
            <a:ext cx="6737715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100" b="1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100" b="1" dirty="0" smtClean="0">
                <a:solidFill>
                  <a:prstClr val="black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講演会終了後、情報交換会の場をご用意しております。</a:t>
            </a:r>
            <a:endParaRPr lang="ja-JP" altLang="ja-JP" sz="1100" b="1" dirty="0">
              <a:solidFill>
                <a:prstClr val="black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469631" y="4141167"/>
            <a:ext cx="68990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ja-JP" altLang="en-US" sz="1400" kern="0" dirty="0">
                <a:noFill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福井</a:t>
            </a:r>
            <a:r>
              <a:rPr kumimoji="0" lang="zh-CN" altLang="en-US" sz="1400" kern="0" dirty="0">
                <a:noFill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大学内科</a:t>
            </a:r>
            <a:r>
              <a:rPr kumimoji="0" lang="ja-JP" altLang="en-US" sz="1400" kern="0" dirty="0">
                <a:noFill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学（</a:t>
            </a:r>
            <a:r>
              <a:rPr kumimoji="0" lang="en-US" altLang="ja-JP" sz="1400" kern="0" dirty="0">
                <a:noFill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kumimoji="0" lang="ja-JP" altLang="en-US" sz="1400" kern="0" dirty="0">
                <a:noFill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）・地域高度医療推進講座</a:t>
            </a:r>
            <a:r>
              <a:rPr kumimoji="0" lang="zh-CN" altLang="en-US" sz="1400" kern="0" dirty="0">
                <a:noFill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0" lang="ja-JP" altLang="en-US" sz="1400" kern="0" dirty="0" smtClean="0">
                <a:noFill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准</a:t>
            </a:r>
            <a:r>
              <a:rPr kumimoji="0" lang="ja-JP" altLang="en-US" sz="1400" kern="0" dirty="0">
                <a:noFill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教授</a:t>
            </a:r>
            <a:r>
              <a:rPr kumimoji="0" lang="ja-JP" altLang="en-US" sz="1400" kern="0" dirty="0">
                <a:noFill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 </a:t>
            </a:r>
            <a:endParaRPr lang="ja-JP" altLang="en-US" sz="1400" dirty="0">
              <a:noFill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-459432" y="2864768"/>
            <a:ext cx="90730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kumimoji="0" lang="ja-JP" altLang="en-US" sz="24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　</a:t>
            </a:r>
            <a:r>
              <a:rPr kumimoji="0" lang="ja-JP" altLang="en-US" sz="2400" b="1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0" lang="ja-JP" altLang="en-US" sz="2400" b="1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西川　邦寿 </a:t>
            </a:r>
            <a:r>
              <a:rPr kumimoji="0" lang="ja-JP" altLang="en-US" sz="2000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先生　</a:t>
            </a:r>
            <a:r>
              <a:rPr kumimoji="0" lang="zh-TW" altLang="en-US" sz="1400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福井</a:t>
            </a:r>
            <a:r>
              <a:rPr kumimoji="0" lang="zh-TW" altLang="en-US" sz="14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赤十字病院　健診部　部長</a:t>
            </a:r>
            <a:r>
              <a:rPr kumimoji="0" lang="zh-TW" altLang="en-US" sz="16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0" lang="ja-JP" altLang="en-US" sz="2400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0" lang="ja-JP" altLang="en-US" sz="1400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　</a:t>
            </a:r>
            <a:endParaRPr kumimoji="0" lang="ja-JP" altLang="en-US" sz="1600" kern="0" dirty="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6" name="平行四辺形 25"/>
          <p:cNvSpPr/>
          <p:nvPr/>
        </p:nvSpPr>
        <p:spPr>
          <a:xfrm>
            <a:off x="268715" y="2497847"/>
            <a:ext cx="1499531" cy="294913"/>
          </a:xfrm>
          <a:prstGeom prst="parallelogram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 bIns="0" rtlCol="0" anchor="ctr"/>
          <a:lstStyle/>
          <a:p>
            <a:pPr algn="ctr"/>
            <a:r>
              <a:rPr lang="ja-JP" altLang="en-US" sz="2000" b="1" i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開会</a:t>
            </a:r>
            <a:r>
              <a:rPr lang="ja-JP" altLang="en-US" sz="2000" b="1" i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</a:t>
            </a:r>
            <a:r>
              <a:rPr lang="ja-JP" altLang="en-US" sz="2000" b="1" i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辞</a:t>
            </a:r>
            <a:endParaRPr kumimoji="1" lang="ja-JP" altLang="en-US" sz="2000" b="1" i="1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16632" y="4376936"/>
            <a:ext cx="69797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4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『</a:t>
            </a:r>
            <a:r>
              <a:rPr lang="ja-JP" altLang="ja-JP" sz="24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餅</a:t>
            </a:r>
            <a:r>
              <a:rPr lang="ja-JP" altLang="ja-JP" sz="2400" b="1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の摂取を契機に発症した胃潰瘍の臨床的</a:t>
            </a:r>
            <a:r>
              <a:rPr lang="ja-JP" altLang="ja-JP" sz="24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検討</a:t>
            </a:r>
            <a:r>
              <a:rPr lang="en-US" altLang="ja-JP" sz="2400" b="1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』</a:t>
            </a:r>
            <a:endParaRPr lang="ja-JP" altLang="en-US" sz="4400" b="1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88030" y="5025008"/>
            <a:ext cx="6741370" cy="369332"/>
          </a:xfrm>
          <a:prstGeom prst="rect">
            <a:avLst/>
          </a:prstGeom>
          <a:noFill/>
          <a:effectLst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演者</a:t>
            </a:r>
            <a:r>
              <a:rPr lang="ja-JP" altLang="en-US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：</a:t>
            </a:r>
            <a:r>
              <a:rPr lang="ja-JP" altLang="en-US" sz="2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田中</a:t>
            </a:r>
            <a:r>
              <a:rPr lang="ja-JP" altLang="en-US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　知子</a:t>
            </a:r>
            <a:r>
              <a:rPr lang="ja-JP" altLang="en-US" sz="2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先生</a:t>
            </a:r>
            <a:r>
              <a:rPr lang="ja-JP" altLang="en-US" sz="2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ＪＣＨＯ福井勝山総合病院</a:t>
            </a:r>
            <a:r>
              <a:rPr lang="ja-JP" altLang="en-US" sz="1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消化器</a:t>
            </a:r>
            <a:r>
              <a:rPr lang="ja-JP" altLang="en-US" sz="14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内科</a:t>
            </a:r>
            <a:endParaRPr lang="ja-JP" altLang="en-US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E" panose="020B0900000000000000" pitchFamily="50" charset="-128"/>
              <a:ea typeface="HGPｺﾞｼｯｸE" panose="020B09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260648" y="8600436"/>
            <a:ext cx="634948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900" dirty="0">
                <a:solidFill>
                  <a:srgbClr val="000000"/>
                </a:solidFill>
                <a:latin typeface="+mj-ea"/>
                <a:ea typeface="+mj-ea"/>
              </a:rPr>
              <a:t>　</a:t>
            </a:r>
            <a:r>
              <a:rPr lang="ja-JP" altLang="en-US" sz="1000" dirty="0" smtClean="0">
                <a:solidFill>
                  <a:srgbClr val="000000"/>
                </a:solidFill>
                <a:latin typeface="+mj-ea"/>
                <a:ea typeface="+mj-ea"/>
              </a:rPr>
              <a:t>当日</a:t>
            </a:r>
            <a:r>
              <a:rPr lang="ja-JP" altLang="en-US" sz="1000" dirty="0">
                <a:solidFill>
                  <a:srgbClr val="000000"/>
                </a:solidFill>
                <a:latin typeface="+mj-ea"/>
                <a:ea typeface="+mj-ea"/>
              </a:rPr>
              <a:t>はご参加頂いた確認のため、施設名、氏名のご記帳をお願い申し上げます</a:t>
            </a:r>
            <a:r>
              <a:rPr lang="ja-JP" altLang="en-US" sz="1000" dirty="0" smtClean="0">
                <a:solidFill>
                  <a:srgbClr val="000000"/>
                </a:solidFill>
                <a:latin typeface="+mj-ea"/>
                <a:ea typeface="+mj-ea"/>
              </a:rPr>
              <a:t>。ご記入</a:t>
            </a:r>
            <a:r>
              <a:rPr lang="ja-JP" altLang="en-US" sz="1000" dirty="0">
                <a:solidFill>
                  <a:srgbClr val="000000"/>
                </a:solidFill>
                <a:latin typeface="+mj-ea"/>
                <a:ea typeface="+mj-ea"/>
              </a:rPr>
              <a:t>頂きました個人情報は、勉強会のご出席者の確認に使用いたします。個人情報</a:t>
            </a:r>
            <a:r>
              <a:rPr lang="ja-JP" altLang="en-US" sz="1000" dirty="0" smtClean="0">
                <a:solidFill>
                  <a:srgbClr val="000000"/>
                </a:solidFill>
                <a:latin typeface="+mj-ea"/>
                <a:ea typeface="+mj-ea"/>
              </a:rPr>
              <a:t>は共催関係者</a:t>
            </a:r>
            <a:r>
              <a:rPr lang="ja-JP" altLang="en-US" sz="1000" dirty="0">
                <a:solidFill>
                  <a:srgbClr val="000000"/>
                </a:solidFill>
                <a:latin typeface="+mj-ea"/>
                <a:ea typeface="+mj-ea"/>
              </a:rPr>
              <a:t>および業務委託先を除く第</a:t>
            </a:r>
            <a:r>
              <a:rPr lang="en-US" altLang="ja-JP" sz="1000" dirty="0">
                <a:solidFill>
                  <a:srgbClr val="000000"/>
                </a:solidFill>
                <a:latin typeface="+mj-ea"/>
                <a:ea typeface="+mj-ea"/>
              </a:rPr>
              <a:t>3</a:t>
            </a:r>
            <a:r>
              <a:rPr lang="ja-JP" altLang="en-US" sz="1000" dirty="0">
                <a:solidFill>
                  <a:srgbClr val="000000"/>
                </a:solidFill>
                <a:latin typeface="+mj-ea"/>
                <a:ea typeface="+mj-ea"/>
              </a:rPr>
              <a:t>者に開示・提供することはありません。個人情報は</a:t>
            </a:r>
            <a:r>
              <a:rPr lang="ja-JP" altLang="en-US" sz="1000" dirty="0" smtClean="0">
                <a:solidFill>
                  <a:srgbClr val="000000"/>
                </a:solidFill>
                <a:latin typeface="+mj-ea"/>
                <a:ea typeface="+mj-ea"/>
              </a:rPr>
              <a:t>、共催の</a:t>
            </a:r>
            <a:r>
              <a:rPr lang="ja-JP" altLang="en-US" sz="1000" dirty="0">
                <a:solidFill>
                  <a:srgbClr val="000000"/>
                </a:solidFill>
                <a:latin typeface="+mj-ea"/>
                <a:ea typeface="+mj-ea"/>
              </a:rPr>
              <a:t>個人情報保護方針に基づき、安全かつ適切に管理いたします</a:t>
            </a:r>
            <a:r>
              <a:rPr lang="ja-JP" altLang="en-US" sz="1000" dirty="0" smtClean="0">
                <a:solidFill>
                  <a:srgbClr val="000000"/>
                </a:solidFill>
                <a:latin typeface="+mj-ea"/>
                <a:ea typeface="+mj-ea"/>
              </a:rPr>
              <a:t>。</a:t>
            </a:r>
            <a:endParaRPr lang="en-US" altLang="ja-JP" sz="1050" b="1" dirty="0">
              <a:solidFill>
                <a:srgbClr val="000000"/>
              </a:solidFill>
              <a:latin typeface="+mj-ea"/>
              <a:ea typeface="+mj-ea"/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-27384" y="9644553"/>
            <a:ext cx="68853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sz="1200" dirty="0" smtClean="0">
                <a:solidFill>
                  <a:srgbClr val="000000"/>
                </a:solidFill>
                <a:latin typeface="+mj-ea"/>
                <a:ea typeface="+mj-ea"/>
              </a:rPr>
              <a:t>共催　福井県</a:t>
            </a:r>
            <a:r>
              <a:rPr lang="ja-JP" altLang="en-US" sz="1200" dirty="0">
                <a:solidFill>
                  <a:srgbClr val="000000"/>
                </a:solidFill>
                <a:latin typeface="+mj-ea"/>
                <a:ea typeface="+mj-ea"/>
              </a:rPr>
              <a:t>病院薬剤師会</a:t>
            </a:r>
            <a:r>
              <a:rPr lang="en-US" altLang="ja-JP" sz="1200" dirty="0">
                <a:solidFill>
                  <a:srgbClr val="000000"/>
                </a:solidFill>
                <a:latin typeface="+mj-ea"/>
                <a:ea typeface="+mj-ea"/>
              </a:rPr>
              <a:t>/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  <a:ea typeface="+mj-ea"/>
              </a:rPr>
              <a:t>福井県内科医</a:t>
            </a:r>
            <a:r>
              <a:rPr lang="ja-JP" altLang="en-US" sz="1200" dirty="0">
                <a:solidFill>
                  <a:srgbClr val="000000"/>
                </a:solidFill>
                <a:latin typeface="+mj-ea"/>
                <a:ea typeface="+mj-ea"/>
              </a:rPr>
              <a:t>会</a:t>
            </a:r>
            <a:r>
              <a:rPr lang="en-US" altLang="ja-JP" sz="1200" dirty="0" smtClean="0">
                <a:solidFill>
                  <a:srgbClr val="000000"/>
                </a:solidFill>
                <a:latin typeface="+mj-ea"/>
                <a:ea typeface="+mj-ea"/>
              </a:rPr>
              <a:t>/</a:t>
            </a:r>
            <a:r>
              <a:rPr lang="ja-JP" altLang="en-US" sz="1200" dirty="0" smtClean="0">
                <a:solidFill>
                  <a:srgbClr val="000000"/>
                </a:solidFill>
                <a:latin typeface="+mj-ea"/>
                <a:ea typeface="+mj-ea"/>
              </a:rPr>
              <a:t>大塚製薬株式会社</a:t>
            </a:r>
            <a:r>
              <a:rPr lang="ja-JP" altLang="en-US" sz="1200" dirty="0">
                <a:solidFill>
                  <a:srgbClr val="000000"/>
                </a:solidFill>
                <a:latin typeface="+mj-ea"/>
                <a:ea typeface="+mj-ea"/>
              </a:rPr>
              <a:t>　　</a:t>
            </a:r>
            <a:endParaRPr lang="en-US" altLang="ja-JP" sz="1200" dirty="0">
              <a:solidFill>
                <a:srgbClr val="000000"/>
              </a:solidFill>
              <a:latin typeface="+mj-ea"/>
              <a:ea typeface="+mj-ea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-78854" y="9258672"/>
            <a:ext cx="707901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50000"/>
              </a:spcBef>
            </a:pPr>
            <a:r>
              <a:rPr lang="en-US" altLang="ja-JP" sz="900" b="1" dirty="0">
                <a:solidFill>
                  <a:prstClr val="black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※</a:t>
            </a:r>
            <a:r>
              <a:rPr lang="ja-JP" altLang="en-US" sz="900" b="1" dirty="0">
                <a:solidFill>
                  <a:prstClr val="black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日本医師会生涯教育カリキュラムが設定されております</a:t>
            </a:r>
            <a:r>
              <a:rPr lang="ja-JP" altLang="en-US" sz="900" b="1" dirty="0" smtClean="0">
                <a:solidFill>
                  <a:prstClr val="black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。</a:t>
            </a:r>
            <a:r>
              <a:rPr lang="en-US" altLang="ja-JP" sz="900" b="1" dirty="0" smtClean="0">
                <a:solidFill>
                  <a:prstClr val="black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 </a:t>
            </a:r>
            <a:r>
              <a:rPr lang="en-US" altLang="zh-TW" sz="900" b="1" dirty="0" smtClean="0">
                <a:solidFill>
                  <a:prstClr val="black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※</a:t>
            </a:r>
            <a:r>
              <a:rPr lang="zh-TW" altLang="en-US" sz="900" b="1" dirty="0">
                <a:solidFill>
                  <a:prstClr val="black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日病薬病院薬学認定薬剤師制度　</a:t>
            </a:r>
            <a:r>
              <a:rPr lang="en-US" altLang="zh-TW" sz="900" b="1" dirty="0">
                <a:solidFill>
                  <a:prstClr val="black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</a:t>
            </a:r>
            <a:r>
              <a:rPr lang="zh-TW" altLang="en-US" sz="900" b="1" dirty="0" smtClean="0">
                <a:solidFill>
                  <a:prstClr val="black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単位（</a:t>
            </a:r>
            <a:r>
              <a:rPr lang="ja-JP" altLang="en-US" sz="900" b="1" dirty="0" smtClean="0">
                <a:solidFill>
                  <a:prstClr val="black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Ｖ</a:t>
            </a:r>
            <a:r>
              <a:rPr lang="en-US" altLang="zh-TW" sz="900" b="1" dirty="0" smtClean="0">
                <a:solidFill>
                  <a:prstClr val="black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-</a:t>
            </a:r>
            <a:r>
              <a:rPr lang="en-US" altLang="zh-TW" sz="900" b="1" dirty="0">
                <a:solidFill>
                  <a:prstClr val="black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2</a:t>
            </a:r>
            <a:r>
              <a:rPr lang="zh-TW" altLang="en-US" sz="900" b="1" dirty="0" smtClean="0">
                <a:solidFill>
                  <a:prstClr val="black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）申請中</a:t>
            </a:r>
            <a:endParaRPr lang="en-US" altLang="ja-JP" sz="900" b="1" dirty="0">
              <a:solidFill>
                <a:prstClr val="black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71694" y="2432720"/>
            <a:ext cx="1508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19:00</a:t>
            </a:r>
            <a:r>
              <a:rPr kumimoji="1"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kumimoji="1"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19:10</a:t>
            </a:r>
            <a:endParaRPr kumimoji="1" lang="ja-JP" altLang="en-US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768246" y="3368824"/>
            <a:ext cx="1508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19:</a:t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</a:t>
            </a:r>
            <a:r>
              <a:rPr kumimoji="1"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kumimoji="1"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19:40</a:t>
            </a:r>
            <a:endParaRPr kumimoji="1" lang="ja-JP" altLang="en-US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773400" y="5628655"/>
            <a:ext cx="1508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19:</a:t>
            </a:r>
            <a:r>
              <a: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</a:t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</a:t>
            </a:r>
            <a:r>
              <a:rPr kumimoji="1"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～</a:t>
            </a:r>
            <a:r>
              <a:rPr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21</a:t>
            </a:r>
            <a:r>
              <a:rPr kumimoji="1"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:00</a:t>
            </a:r>
            <a:endParaRPr kumimoji="1" lang="ja-JP" altLang="en-US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248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タケキャブ">
      <a:dk1>
        <a:sysClr val="windowText" lastClr="000000"/>
      </a:dk1>
      <a:lt1>
        <a:srgbClr val="00479D"/>
      </a:lt1>
      <a:dk2>
        <a:srgbClr val="000F49"/>
      </a:dk2>
      <a:lt2>
        <a:srgbClr val="00B9EF"/>
      </a:lt2>
      <a:accent1>
        <a:srgbClr val="2CB5A9"/>
      </a:accent1>
      <a:accent2>
        <a:srgbClr val="B6D350"/>
      </a:accent2>
      <a:accent3>
        <a:srgbClr val="F9BF2C"/>
      </a:accent3>
      <a:accent4>
        <a:srgbClr val="F2984F"/>
      </a:accent4>
      <a:accent5>
        <a:srgbClr val="E9606F"/>
      </a:accent5>
      <a:accent6>
        <a:srgbClr val="B95A77"/>
      </a:accent6>
      <a:hlink>
        <a:srgbClr val="00479D"/>
      </a:hlink>
      <a:folHlink>
        <a:srgbClr val="FF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118</Words>
  <Application>Microsoft Office PowerPoint</Application>
  <PresentationFormat>A4 210 x 297 mm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HGPｺﾞｼｯｸE</vt:lpstr>
      <vt:lpstr>HGP教科書体</vt:lpstr>
      <vt:lpstr>Meiryo UI</vt:lpstr>
      <vt:lpstr>ＭＳ Ｐゴシック</vt:lpstr>
      <vt:lpstr>メイリオ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PS-yanagi</dc:creator>
  <cp:lastModifiedBy>Yotsubashi, Tetsuro(四ッ橋　哲郎)</cp:lastModifiedBy>
  <cp:revision>48</cp:revision>
  <cp:lastPrinted>2017-02-01T03:41:31Z</cp:lastPrinted>
  <dcterms:created xsi:type="dcterms:W3CDTF">2014-12-15T14:40:48Z</dcterms:created>
  <dcterms:modified xsi:type="dcterms:W3CDTF">2017-05-12T04:04:37Z</dcterms:modified>
</cp:coreProperties>
</file>