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63" r:id="rId6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54" y="1554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F06F7-CE65-4920-A497-AE01375E621A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3C7E3-33FF-45A4-98F8-FF1D9E1E4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85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7" descr="B_JAPA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" y="508"/>
            <a:ext cx="7559040" cy="106923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DDE2-5741-40E1-929C-FD69F749A865}" type="datetimeFigureOut">
              <a:rPr kumimoji="1" lang="ja-JP" altLang="en-US" smtClean="0"/>
              <a:pPr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7" descr="A_JAPAN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906" y="0"/>
            <a:ext cx="7555451" cy="10693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6"/>
          <p:cNvSpPr txBox="1">
            <a:spLocks noChangeArrowheads="1"/>
          </p:cNvSpPr>
          <p:nvPr/>
        </p:nvSpPr>
        <p:spPr bwMode="auto">
          <a:xfrm>
            <a:off x="735716" y="470992"/>
            <a:ext cx="56345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sz="4000" b="1" dirty="0" smtClean="0">
                <a:solidFill>
                  <a:schemeClr val="bg1"/>
                </a:solidFill>
              </a:rPr>
              <a:t>Diabetes Update Meeting</a:t>
            </a:r>
            <a:endParaRPr kumimoji="1" lang="en-US" altLang="ja-JP" sz="4000" b="1" dirty="0">
              <a:solidFill>
                <a:schemeClr val="bg1"/>
              </a:solidFill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09887" y="3114452"/>
            <a:ext cx="7128792" cy="12003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b="1" dirty="0">
                <a:latin typeface="+mn-ea"/>
                <a:ea typeface="+mn-ea"/>
              </a:rPr>
              <a:t>謹啓</a:t>
            </a:r>
          </a:p>
          <a:p>
            <a:r>
              <a:rPr lang="ja-JP" altLang="en-US" sz="1200" b="1" dirty="0">
                <a:latin typeface="+mn-ea"/>
                <a:ea typeface="+mn-ea"/>
              </a:rPr>
              <a:t>時下、先生方におかれましては、益々ご清祥のこととお慶び申し上げます。</a:t>
            </a:r>
          </a:p>
          <a:p>
            <a:r>
              <a:rPr lang="ja-JP" altLang="en-US" sz="1200" b="1" dirty="0">
                <a:latin typeface="+mn-ea"/>
                <a:ea typeface="+mn-ea"/>
              </a:rPr>
              <a:t>平素は格別のご高配を賜り厚く御礼</a:t>
            </a:r>
            <a:r>
              <a:rPr lang="ja-JP" altLang="en-US" sz="1200" b="1" dirty="0" smtClean="0">
                <a:latin typeface="+mn-ea"/>
                <a:ea typeface="+mn-ea"/>
              </a:rPr>
              <a:t>申し上げます。このたび糖尿病注射薬の</a:t>
            </a:r>
            <a:r>
              <a:rPr lang="ja-JP" altLang="en-US" sz="1200" b="1" dirty="0">
                <a:latin typeface="+mn-ea"/>
                <a:ea typeface="+mn-ea"/>
              </a:rPr>
              <a:t>適正使用の推進を目的として</a:t>
            </a:r>
            <a:r>
              <a:rPr lang="ja-JP" altLang="en-US" sz="1200" b="1" dirty="0" smtClean="0">
                <a:latin typeface="+mn-ea"/>
                <a:ea typeface="+mn-ea"/>
              </a:rPr>
              <a:t>、</a:t>
            </a:r>
            <a:endParaRPr lang="en-US" altLang="ja-JP" sz="1200" b="1" dirty="0" smtClean="0">
              <a:latin typeface="+mn-ea"/>
              <a:ea typeface="+mn-ea"/>
            </a:endParaRPr>
          </a:p>
          <a:p>
            <a:r>
              <a:rPr lang="ja-JP" altLang="en-US" sz="1200" b="1" dirty="0" smtClean="0">
                <a:latin typeface="+mn-ea"/>
                <a:ea typeface="+mn-ea"/>
              </a:rPr>
              <a:t>下記</a:t>
            </a:r>
            <a:r>
              <a:rPr lang="ja-JP" altLang="en-US" sz="1200" b="1" dirty="0">
                <a:latin typeface="+mn-ea"/>
                <a:ea typeface="+mn-ea"/>
              </a:rPr>
              <a:t>概要</a:t>
            </a:r>
            <a:r>
              <a:rPr lang="ja-JP" altLang="en-US" sz="1200" b="1" dirty="0" smtClean="0">
                <a:latin typeface="+mn-ea"/>
                <a:ea typeface="+mn-ea"/>
              </a:rPr>
              <a:t>にて「</a:t>
            </a:r>
            <a:r>
              <a:rPr kumimoji="0" lang="en-US" altLang="ja-JP" sz="1200" b="1" dirty="0" smtClean="0">
                <a:latin typeface="+mn-ea"/>
                <a:ea typeface="+mn-ea"/>
              </a:rPr>
              <a:t> </a:t>
            </a:r>
            <a:r>
              <a:rPr lang="en-US" altLang="ja-JP" sz="1200" b="1" dirty="0">
                <a:latin typeface="+mn-ea"/>
                <a:ea typeface="+mn-ea"/>
              </a:rPr>
              <a:t>Diabetes Update </a:t>
            </a:r>
            <a:r>
              <a:rPr lang="en-US" altLang="ja-JP" sz="1200" b="1" dirty="0" smtClean="0">
                <a:latin typeface="+mn-ea"/>
                <a:ea typeface="+mn-ea"/>
              </a:rPr>
              <a:t>Meeting</a:t>
            </a:r>
            <a:r>
              <a:rPr lang="ja-JP" altLang="en-US" sz="1200" b="1" dirty="0" smtClean="0">
                <a:latin typeface="+mn-ea"/>
                <a:ea typeface="+mn-ea"/>
              </a:rPr>
              <a:t>」</a:t>
            </a:r>
            <a:r>
              <a:rPr kumimoji="0" lang="ja-JP" altLang="en-US" sz="1200" b="1" dirty="0" smtClean="0">
                <a:latin typeface="+mn-ea"/>
                <a:ea typeface="+mn-ea"/>
              </a:rPr>
              <a:t>を</a:t>
            </a:r>
            <a:r>
              <a:rPr kumimoji="0" lang="ja-JP" altLang="en-US" sz="1200" b="1" dirty="0">
                <a:latin typeface="+mn-ea"/>
                <a:ea typeface="+mn-ea"/>
              </a:rPr>
              <a:t>開催</a:t>
            </a:r>
            <a:r>
              <a:rPr kumimoji="0" lang="ja-JP" altLang="en-US" sz="1200" b="1" dirty="0" smtClean="0">
                <a:latin typeface="+mn-ea"/>
                <a:ea typeface="+mn-ea"/>
              </a:rPr>
              <a:t>させて</a:t>
            </a:r>
            <a:r>
              <a:rPr kumimoji="0" lang="ja-JP" altLang="en-US" sz="1200" b="1" dirty="0">
                <a:latin typeface="+mn-ea"/>
                <a:ea typeface="+mn-ea"/>
              </a:rPr>
              <a:t>頂く</a:t>
            </a:r>
            <a:r>
              <a:rPr kumimoji="0" lang="ja-JP" altLang="en-US" sz="1200" b="1" dirty="0" smtClean="0">
                <a:latin typeface="+mn-ea"/>
                <a:ea typeface="+mn-ea"/>
              </a:rPr>
              <a:t>運び</a:t>
            </a:r>
            <a:r>
              <a:rPr kumimoji="0" lang="ja-JP" altLang="en-US" sz="1200" b="1" dirty="0">
                <a:latin typeface="+mn-ea"/>
                <a:ea typeface="+mn-ea"/>
              </a:rPr>
              <a:t>となりました</a:t>
            </a:r>
            <a:r>
              <a:rPr kumimoji="0" lang="ja-JP" altLang="en-US" sz="1200" b="1" dirty="0" smtClean="0">
                <a:latin typeface="+mn-ea"/>
                <a:ea typeface="+mn-ea"/>
              </a:rPr>
              <a:t>。</a:t>
            </a:r>
            <a:endParaRPr lang="ja-JP" altLang="en-US" sz="1200" b="1" dirty="0">
              <a:latin typeface="+mn-ea"/>
              <a:ea typeface="+mn-ea"/>
            </a:endParaRPr>
          </a:p>
          <a:p>
            <a:r>
              <a:rPr lang="ja-JP" altLang="en-US" sz="1200" b="1" dirty="0">
                <a:latin typeface="+mn-ea"/>
                <a:ea typeface="+mn-ea"/>
              </a:rPr>
              <a:t>つきましては、ご多忙のところとは存じますが、是非ご出席賜りますようご案内申し上げます。</a:t>
            </a:r>
            <a:endParaRPr lang="en-US" altLang="ja-JP" sz="1200" b="1" dirty="0">
              <a:latin typeface="+mn-ea"/>
              <a:ea typeface="+mn-ea"/>
            </a:endParaRPr>
          </a:p>
          <a:p>
            <a:r>
              <a:rPr lang="ja-JP" altLang="en-US" sz="1200" b="1" dirty="0" smtClean="0">
                <a:latin typeface="+mn-ea"/>
                <a:ea typeface="+mn-ea"/>
              </a:rPr>
              <a:t>　　　　　　　　　　   </a:t>
            </a:r>
            <a:r>
              <a:rPr lang="ja-JP" altLang="en-US" sz="1200" b="1" dirty="0">
                <a:latin typeface="+mn-ea"/>
                <a:ea typeface="+mn-ea"/>
              </a:rPr>
              <a:t>　　　　　　　　　　　　　　　　　　　　　　　　　　　　　　　　　　　　　　　　　　　　　　　</a:t>
            </a:r>
            <a:r>
              <a:rPr lang="ja-JP" altLang="en-US" sz="1200" b="1" dirty="0" smtClean="0">
                <a:latin typeface="+mn-ea"/>
                <a:ea typeface="+mn-ea"/>
              </a:rPr>
              <a:t>　　　　　　謹</a:t>
            </a:r>
            <a:r>
              <a:rPr lang="ja-JP" altLang="en-US" sz="1200" b="1" dirty="0">
                <a:latin typeface="+mn-ea"/>
                <a:ea typeface="+mn-ea"/>
              </a:rPr>
              <a:t>白</a:t>
            </a: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181274" y="1386260"/>
            <a:ext cx="7559176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dirty="0">
                <a:solidFill>
                  <a:srgbClr val="573A1D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</a:t>
            </a:r>
            <a:endParaRPr lang="en-US" altLang="ja-JP" sz="3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日　時　：　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年 </a:t>
            </a:r>
            <a:r>
              <a:rPr lang="en-US" altLang="ja-JP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月 </a:t>
            </a:r>
            <a:r>
              <a:rPr lang="en-US" altLang="ja-JP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日（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月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）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19:15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-21:00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altLang="ja-JP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ja-JP" altLang="en-US" sz="500" b="1" dirty="0">
              <a:solidFill>
                <a:schemeClr val="bg1"/>
              </a:solidFill>
              <a:latin typeface="Verdana" panose="020B0604030504040204" pitchFamily="34" charset="0"/>
              <a:ea typeface="+mn-ea"/>
              <a:cs typeface="Verdana" panose="020B0604030504040204" pitchFamily="34" charset="0"/>
            </a:endParaRPr>
          </a:p>
          <a:p>
            <a:pPr eaLnBrk="1" hangingPunct="1"/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会　場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：　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福井県医師会館　</a:t>
            </a:r>
            <a:r>
              <a:rPr lang="en-US" altLang="ja-JP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2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階　大ホール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</a:t>
            </a:r>
          </a:p>
          <a:p>
            <a:pPr eaLnBrk="1" hangingPunct="1"/>
            <a:r>
              <a:rPr lang="ja-JP" altLang="en-US" sz="16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　　　　　　  </a:t>
            </a:r>
            <a:r>
              <a:rPr lang="ja-JP" altLang="en-US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福井市大願寺</a:t>
            </a:r>
            <a:r>
              <a:rPr lang="en-US" altLang="ja-JP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3-4-10</a:t>
            </a:r>
            <a:r>
              <a:rPr lang="ja-JP" altLang="en-US" sz="12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　</a:t>
            </a:r>
            <a:r>
              <a:rPr lang="en-US" altLang="ja-JP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</a:t>
            </a:r>
            <a:r>
              <a:rPr lang="ja-JP" altLang="en-US" sz="12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：（</a:t>
            </a:r>
            <a:r>
              <a:rPr lang="en-US" altLang="ja-JP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0776</a:t>
            </a:r>
            <a:r>
              <a:rPr lang="ja-JP" altLang="en-US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）</a:t>
            </a:r>
            <a:r>
              <a:rPr lang="en-US" altLang="ja-JP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24-0387</a:t>
            </a:r>
            <a:endParaRPr lang="ja-JP" altLang="en-US" b="1" dirty="0">
              <a:solidFill>
                <a:schemeClr val="bg1"/>
              </a:solidFill>
              <a:latin typeface="Verdana" panose="020B0604030504040204" pitchFamily="34" charset="0"/>
              <a:ea typeface="+mn-ea"/>
              <a:cs typeface="Verdana" panose="020B0604030504040204" pitchFamily="34" charset="0"/>
            </a:endParaRPr>
          </a:p>
        </p:txBody>
      </p:sp>
      <p:graphicFrame>
        <p:nvGraphicFramePr>
          <p:cNvPr id="5" name="Group 2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009404"/>
              </p:ext>
            </p:extLst>
          </p:nvPr>
        </p:nvGraphicFramePr>
        <p:xfrm>
          <a:off x="138399" y="4338588"/>
          <a:ext cx="7344816" cy="4209160"/>
        </p:xfrm>
        <a:graphic>
          <a:graphicData uri="http://schemas.openxmlformats.org/drawingml/2006/table">
            <a:tbl>
              <a:tblPr/>
              <a:tblGrid>
                <a:gridCol w="1224136"/>
                <a:gridCol w="6120680"/>
              </a:tblGrid>
              <a:tr h="52789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19:15-19:30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Information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ja-JP" altLang="en-US" sz="1200" b="1" dirty="0" smtClean="0"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「トレシーバ注フレックスタッチについて」</a:t>
                      </a:r>
                      <a:r>
                        <a:rPr lang="ja-JP" altLang="en-US" sz="1200" b="1" baseline="0" dirty="0" smtClean="0"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      　　　　　　　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ノボ ノルディスク ファーマ株式会社　　　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8896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19:30-20:00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座長：福井循環器病院　内分泌科　部長　村上　達明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ja-JP" altLang="en-US" sz="1600" b="1" baseline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先生</a:t>
                      </a:r>
                      <a:endParaRPr kumimoji="1" lang="en-US" altLang="ja-JP" sz="16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Lecture 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1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  <a:endParaRPr kumimoji="1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『”</a:t>
                      </a: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武器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”</a:t>
                      </a: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が増えてきた</a:t>
                      </a:r>
                      <a:endParaRPr kumimoji="1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　　　　　　糖尿病性腎不全における血糖コントロール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』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演者：福井県立病院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腎臓・膠原病内科</a:t>
                      </a:r>
                      <a:endParaRPr kumimoji="1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主任医長　荒木　英雄 先生</a:t>
                      </a:r>
                      <a:endParaRPr kumimoji="1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7076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20:00-21:00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Lecture 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2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lang="ja-JP" altLang="en-US" sz="1100" b="1" dirty="0" smtClean="0">
                          <a:latin typeface="+mn-ea"/>
                        </a:rPr>
                        <a:t>　　</a:t>
                      </a:r>
                      <a:endParaRPr lang="en-US" altLang="ja-JP" sz="100" b="1" dirty="0" smtClean="0">
                        <a:latin typeface="HGP創英角ｺﾞｼｯｸUB" pitchFamily="50" charset="-128"/>
                        <a:ea typeface="HGP創英角ｺﾞｼｯｸUB" pitchFamily="50" charset="-128"/>
                        <a:cs typeface="Verdana" panose="020B0604030504040204" pitchFamily="34" charset="0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ja-JP" altLang="en-US" sz="100" b="1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Verdana" panose="020B0604030504040204" pitchFamily="34" charset="0"/>
                        </a:rPr>
                        <a:t>　</a:t>
                      </a:r>
                      <a:endParaRPr lang="en-US" altLang="ja-JP" sz="100" b="1" dirty="0" smtClean="0">
                        <a:latin typeface="HGP創英角ｺﾞｼｯｸUB" pitchFamily="50" charset="-128"/>
                        <a:ea typeface="HGP創英角ｺﾞｼｯｸUB" pitchFamily="50" charset="-128"/>
                        <a:cs typeface="Verdana" panose="020B0604030504040204" pitchFamily="34" charset="0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en-US" altLang="ja-JP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『GLP-1</a:t>
                      </a:r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受容体作動薬を用いた試み　　</a:t>
                      </a:r>
                      <a:endParaRPr lang="en-US" altLang="ja-JP" sz="20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　　</a:t>
                      </a: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　　　　　　　　～心血管系を含めた新たなる知見～</a:t>
                      </a:r>
                      <a:r>
                        <a:rPr lang="en-US" altLang="ja-JP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』</a:t>
                      </a:r>
                      <a:r>
                        <a:rPr lang="ja-JP" altLang="en-US" sz="2400" b="1" dirty="0" smtClean="0"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　</a:t>
                      </a:r>
                      <a:endParaRPr lang="en-US" altLang="ja-JP" sz="18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algn="r"/>
                      <a:r>
                        <a:rPr lang="ja-JP" altLang="en-US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演者：高沢内科医院　副院長</a:t>
                      </a:r>
                      <a:r>
                        <a:rPr lang="ja-JP" altLang="ja-JP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  <a:r>
                        <a:rPr lang="ja-JP" altLang="en-US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高澤　宏文</a:t>
                      </a:r>
                      <a:r>
                        <a:rPr lang="en-US" altLang="ja-JP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ja-JP" altLang="ja-JP" sz="18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先生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60462" y="8587060"/>
            <a:ext cx="7200800" cy="9387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+mn-ea"/>
                <a:cs typeface="Verdana" panose="020B0604030504040204" pitchFamily="34" charset="0"/>
              </a:rPr>
              <a:t>＊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本会</a:t>
            </a:r>
            <a:r>
              <a:rPr lang="ja-JP" altLang="en-US" sz="1100" dirty="0">
                <a:latin typeface="+mn-ea"/>
                <a:cs typeface="Verdana" panose="020B0604030504040204" pitchFamily="34" charset="0"/>
              </a:rPr>
              <a:t>は日本医師会生涯教育単位</a:t>
            </a:r>
            <a:r>
              <a:rPr lang="en-US" altLang="ja-JP" sz="1100" dirty="0">
                <a:latin typeface="+mn-ea"/>
                <a:cs typeface="Verdana" panose="020B0604030504040204" pitchFamily="34" charset="0"/>
              </a:rPr>
              <a:t>1.5</a:t>
            </a:r>
            <a:r>
              <a:rPr lang="ja-JP" altLang="en-US" sz="1100" dirty="0">
                <a:latin typeface="+mn-ea"/>
                <a:cs typeface="Verdana" panose="020B0604030504040204" pitchFamily="34" charset="0"/>
              </a:rPr>
              <a:t>単位</a:t>
            </a:r>
            <a:r>
              <a:rPr lang="en-US" altLang="ja-JP" sz="1100" dirty="0">
                <a:latin typeface="+mn-ea"/>
                <a:cs typeface="Verdana" panose="020B0604030504040204" pitchFamily="34" charset="0"/>
              </a:rPr>
              <a:t>【</a:t>
            </a:r>
            <a:r>
              <a:rPr lang="en-US" altLang="ja-JP" sz="1100" dirty="0" smtClean="0">
                <a:latin typeface="+mn-ea"/>
              </a:rPr>
              <a:t>CC76</a:t>
            </a:r>
            <a:r>
              <a:rPr lang="ja-JP" altLang="ja-JP" sz="1100" dirty="0" smtClean="0">
                <a:latin typeface="+mn-ea"/>
              </a:rPr>
              <a:t>（</a:t>
            </a:r>
            <a:r>
              <a:rPr lang="ja-JP" altLang="en-US" sz="1100" dirty="0">
                <a:latin typeface="+mn-ea"/>
              </a:rPr>
              <a:t>糖尿病</a:t>
            </a:r>
            <a:r>
              <a:rPr lang="ja-JP" altLang="ja-JP" sz="1100" dirty="0" smtClean="0">
                <a:latin typeface="+mn-ea"/>
              </a:rPr>
              <a:t>）</a:t>
            </a:r>
            <a:r>
              <a:rPr lang="en-US" altLang="ja-JP" sz="1100" dirty="0" smtClean="0">
                <a:latin typeface="+mn-ea"/>
              </a:rPr>
              <a:t>1</a:t>
            </a:r>
            <a:r>
              <a:rPr lang="ja-JP" altLang="en-US" sz="1100" dirty="0" smtClean="0">
                <a:latin typeface="+mn-ea"/>
              </a:rPr>
              <a:t>単位</a:t>
            </a:r>
            <a:r>
              <a:rPr lang="ja-JP" altLang="ja-JP" sz="1100" dirty="0" smtClean="0">
                <a:latin typeface="+mn-ea"/>
              </a:rPr>
              <a:t>、</a:t>
            </a:r>
            <a:r>
              <a:rPr lang="en-US" altLang="ja-JP" sz="1100" dirty="0" smtClean="0">
                <a:latin typeface="+mn-ea"/>
              </a:rPr>
              <a:t>CC7</a:t>
            </a:r>
            <a:r>
              <a:rPr lang="ja-JP" altLang="ja-JP" sz="1100" dirty="0" smtClean="0">
                <a:latin typeface="+mn-ea"/>
              </a:rPr>
              <a:t>（</a:t>
            </a:r>
            <a:r>
              <a:rPr lang="ja-JP" altLang="en-US" sz="1100" dirty="0" smtClean="0">
                <a:latin typeface="+mn-ea"/>
              </a:rPr>
              <a:t>医療の質と安全</a:t>
            </a:r>
            <a:r>
              <a:rPr lang="ja-JP" altLang="ja-JP" sz="1100" dirty="0" smtClean="0">
                <a:latin typeface="+mn-ea"/>
              </a:rPr>
              <a:t>）</a:t>
            </a:r>
            <a:r>
              <a:rPr lang="en-US" altLang="ja-JP" sz="1100" dirty="0" smtClean="0">
                <a:latin typeface="+mn-ea"/>
              </a:rPr>
              <a:t>0.5</a:t>
            </a:r>
            <a:r>
              <a:rPr lang="ja-JP" altLang="en-US" sz="1100" dirty="0" smtClean="0">
                <a:latin typeface="+mn-ea"/>
              </a:rPr>
              <a:t>単位</a:t>
            </a:r>
            <a:r>
              <a:rPr lang="en-US" altLang="ja-JP" sz="1100" dirty="0" smtClean="0">
                <a:latin typeface="+mn-ea"/>
                <a:cs typeface="Verdana" panose="020B0604030504040204" pitchFamily="34" charset="0"/>
              </a:rPr>
              <a:t>】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を申請中です。</a:t>
            </a:r>
            <a:endParaRPr lang="en-US" altLang="ja-JP" sz="1100" dirty="0" smtClean="0">
              <a:latin typeface="+mn-ea"/>
              <a:cs typeface="Verdana" panose="020B0604030504040204" pitchFamily="34" charset="0"/>
            </a:endParaRPr>
          </a:p>
          <a:p>
            <a:r>
              <a:rPr lang="ja-JP" altLang="en-US" sz="1100" dirty="0"/>
              <a:t>＊</a:t>
            </a:r>
            <a:r>
              <a:rPr lang="ja-JP" altLang="ja-JP" sz="1100" dirty="0" smtClean="0"/>
              <a:t>本研修会</a:t>
            </a:r>
            <a:r>
              <a:rPr lang="ja-JP" altLang="ja-JP" sz="1100" dirty="0"/>
              <a:t>は地域包括診療料・加算の対象研修会に</a:t>
            </a:r>
            <a:r>
              <a:rPr lang="ja-JP" altLang="ja-JP" sz="1100" dirty="0" smtClean="0"/>
              <a:t>なります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。</a:t>
            </a:r>
            <a:endParaRPr lang="en-US" altLang="ja-JP" sz="1100" dirty="0" smtClean="0">
              <a:latin typeface="+mn-ea"/>
              <a:cs typeface="Verdana" panose="020B0604030504040204" pitchFamily="34" charset="0"/>
            </a:endParaRPr>
          </a:p>
          <a:p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＊日本糖尿病療養指導士　</a:t>
            </a:r>
            <a:r>
              <a:rPr lang="ja-JP" altLang="en-US" sz="1100" dirty="0">
                <a:latin typeface="+mn-ea"/>
                <a:cs typeface="Verdana" panose="020B0604030504040204" pitchFamily="34" charset="0"/>
              </a:rPr>
              <a:t>認定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更新のための研修会＜第</a:t>
            </a:r>
            <a:r>
              <a:rPr lang="en-US" altLang="ja-JP" sz="1100" dirty="0" smtClean="0">
                <a:latin typeface="+mn-ea"/>
                <a:cs typeface="Verdana" panose="020B0604030504040204" pitchFamily="34" charset="0"/>
              </a:rPr>
              <a:t>2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群　</a:t>
            </a:r>
            <a:r>
              <a:rPr lang="en-US" altLang="ja-JP" sz="1100" dirty="0" smtClean="0">
                <a:latin typeface="+mn-ea"/>
                <a:cs typeface="Verdana" panose="020B0604030504040204" pitchFamily="34" charset="0"/>
              </a:rPr>
              <a:t>0.5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単位＞として申請中です。</a:t>
            </a:r>
            <a:endParaRPr lang="en-US" altLang="ja-JP" sz="1100" dirty="0" smtClean="0">
              <a:latin typeface="+mn-ea"/>
              <a:cs typeface="Verdana" panose="020B0604030504040204" pitchFamily="34" charset="0"/>
            </a:endParaRPr>
          </a:p>
          <a:p>
            <a:r>
              <a:rPr lang="ja-JP" altLang="en-US" sz="1100" dirty="0">
                <a:latin typeface="+mn-ea"/>
                <a:cs typeface="Verdana" panose="020B0604030504040204" pitchFamily="34" charset="0"/>
              </a:rPr>
              <a:t>＊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日病薬病院薬学認定薬剤師制度</a:t>
            </a:r>
            <a:r>
              <a:rPr lang="en-US" altLang="ja-JP" sz="1100" dirty="0" smtClean="0">
                <a:latin typeface="+mn-ea"/>
                <a:cs typeface="Verdana" panose="020B0604030504040204" pitchFamily="34" charset="0"/>
              </a:rPr>
              <a:t>1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単位　申請中</a:t>
            </a:r>
            <a:r>
              <a:rPr lang="ja-JP" altLang="en-US" sz="1100" dirty="0">
                <a:latin typeface="+mn-ea"/>
                <a:cs typeface="Verdana" panose="020B0604030504040204" pitchFamily="34" charset="0"/>
              </a:rPr>
              <a:t>です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。</a:t>
            </a:r>
            <a:endParaRPr lang="en-US" altLang="ja-JP" sz="1100" dirty="0" smtClean="0">
              <a:latin typeface="+mn-ea"/>
              <a:cs typeface="Verdana" panose="020B0604030504040204" pitchFamily="34" charset="0"/>
            </a:endParaRPr>
          </a:p>
          <a:p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＊日本薬剤師研修センター</a:t>
            </a:r>
            <a:r>
              <a:rPr lang="en-US" altLang="ja-JP" sz="1100" dirty="0" smtClean="0">
                <a:latin typeface="+mn-ea"/>
                <a:cs typeface="Verdana" panose="020B0604030504040204" pitchFamily="34" charset="0"/>
              </a:rPr>
              <a:t>1</a:t>
            </a:r>
            <a:r>
              <a:rPr lang="ja-JP" altLang="en-US" sz="1100" dirty="0" smtClean="0">
                <a:latin typeface="+mn-ea"/>
                <a:cs typeface="Verdana" panose="020B0604030504040204" pitchFamily="34" charset="0"/>
              </a:rPr>
              <a:t>単位申請中です。</a:t>
            </a:r>
            <a:endParaRPr lang="en-US" altLang="ja-JP" sz="1100" dirty="0" smtClean="0">
              <a:latin typeface="+mn-ea"/>
              <a:cs typeface="Verdana" panose="020B060403050404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48445" y="9523164"/>
            <a:ext cx="6017466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1100" b="1" dirty="0">
                <a:latin typeface="+mn-ea"/>
              </a:rPr>
              <a:t>※</a:t>
            </a:r>
            <a:r>
              <a:rPr lang="ja-JP" altLang="en-US" sz="1100" b="1" dirty="0">
                <a:latin typeface="+mn-ea"/>
              </a:rPr>
              <a:t>当日は、お弁当をご用意致しております</a:t>
            </a:r>
            <a:r>
              <a:rPr lang="ja-JP" altLang="en-US" sz="1100" b="1" dirty="0" smtClean="0">
                <a:latin typeface="+mn-ea"/>
              </a:rPr>
              <a:t>。</a:t>
            </a:r>
            <a:endParaRPr lang="en-US" altLang="ja-JP" sz="1100" b="1" dirty="0" smtClean="0">
              <a:latin typeface="+mn-ea"/>
            </a:endParaRPr>
          </a:p>
          <a:p>
            <a:endParaRPr lang="en-US" altLang="ja-JP" sz="1100" b="1" dirty="0" smtClean="0">
              <a:latin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19" y="162124"/>
            <a:ext cx="1003891" cy="1049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25674" y="9884365"/>
            <a:ext cx="6335587" cy="57490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74295" tIns="8890" rIns="74295" bIns="889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12000"/>
              </a:lnSpc>
            </a:pPr>
            <a:r>
              <a:rPr kumimoji="0" lang="ja-JP" altLang="en-US" sz="1200" b="1" dirty="0" smtClean="0">
                <a:latin typeface="+mn-ea"/>
                <a:ea typeface="+mn-ea"/>
              </a:rPr>
              <a:t>共催： 福井県糖尿病対策推進会議 　　　 福井糖尿病療養指導研究会</a:t>
            </a:r>
            <a:endParaRPr kumimoji="0" lang="en-US" altLang="ja-JP" sz="1200" b="1" dirty="0" smtClean="0">
              <a:latin typeface="+mn-ea"/>
              <a:ea typeface="+mn-ea"/>
            </a:endParaRPr>
          </a:p>
          <a:p>
            <a:pPr>
              <a:lnSpc>
                <a:spcPct val="112000"/>
              </a:lnSpc>
            </a:pPr>
            <a:r>
              <a:rPr kumimoji="0" lang="ja-JP" altLang="en-US" sz="1200" b="1" dirty="0" smtClean="0">
                <a:latin typeface="+mn-ea"/>
                <a:ea typeface="+mn-ea"/>
              </a:rPr>
              <a:t>　　　　 福井県病院薬剤師会　　　　　　　　（一社）</a:t>
            </a:r>
            <a:r>
              <a:rPr kumimoji="0" lang="ja-JP" altLang="en-US" sz="1200" b="1" dirty="0" smtClean="0">
                <a:latin typeface="+mn-ea"/>
              </a:rPr>
              <a:t>福井県薬剤師会</a:t>
            </a:r>
            <a:endParaRPr kumimoji="0" lang="en-US" altLang="ja-JP" sz="1200" b="1" dirty="0" smtClean="0">
              <a:latin typeface="+mn-ea"/>
            </a:endParaRPr>
          </a:p>
          <a:p>
            <a:pPr>
              <a:lnSpc>
                <a:spcPct val="112000"/>
              </a:lnSpc>
            </a:pPr>
            <a:r>
              <a:rPr kumimoji="0" lang="ja-JP" altLang="en-US" sz="1200" b="1" dirty="0" smtClean="0">
                <a:latin typeface="+mn-ea"/>
                <a:ea typeface="+mn-ea"/>
              </a:rPr>
              <a:t>          ノボ </a:t>
            </a:r>
            <a:r>
              <a:rPr kumimoji="0" lang="ja-JP" altLang="en-US" sz="1200" b="1" dirty="0">
                <a:latin typeface="+mn-ea"/>
                <a:ea typeface="+mn-ea"/>
              </a:rPr>
              <a:t>ノルディスク ファーマ株式</a:t>
            </a:r>
            <a:r>
              <a:rPr kumimoji="0" lang="ja-JP" altLang="en-US" sz="1200" b="1" dirty="0" smtClean="0">
                <a:latin typeface="+mn-ea"/>
                <a:ea typeface="+mn-ea"/>
              </a:rPr>
              <a:t>会社</a:t>
            </a:r>
            <a:endParaRPr kumimoji="0" lang="en-US" altLang="ja-JP" sz="1200" b="1" dirty="0" smtClean="0">
              <a:latin typeface="+mn-ea"/>
              <a:ea typeface="+mn-ea"/>
            </a:endParaRPr>
          </a:p>
          <a:p>
            <a:pPr>
              <a:lnSpc>
                <a:spcPct val="112000"/>
              </a:lnSpc>
            </a:pPr>
            <a:endParaRPr kumimoji="0" lang="ja-JP" altLang="en-US" sz="1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922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8C64F234BE3AE4AB19A688FADC9D21C" ma:contentTypeVersion="0" ma:contentTypeDescription="新しいドキュメントを作成します。" ma:contentTypeScope="" ma:versionID="fd1643b9f46e2ad1e51a9baea6ed3614">
  <xsd:schema xmlns:xsd="http://www.w3.org/2001/XMLSchema" xmlns:xs="http://www.w3.org/2001/XMLSchema" xmlns:p="http://schemas.microsoft.com/office/2006/metadata/properties" xmlns:ns2="61c57726-ec11-450c-872c-b30d35f361f6" targetNamespace="http://schemas.microsoft.com/office/2006/metadata/properties" ma:root="true" ma:fieldsID="f2b50cba91cc72eedcc298e4d109e422" ns2:_="">
    <xsd:import namespace="61c57726-ec11-450c-872c-b30d35f361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57726-ec11-450c-872c-b30d35f361f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18A7B7-6E1D-4B99-943B-031F38DA69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5028B2-5BC7-4D99-AF3D-7CD2778D65BC}">
  <ds:schemaRefs>
    <ds:schemaRef ds:uri="http://purl.org/dc/elements/1.1/"/>
    <ds:schemaRef ds:uri="http://schemas.microsoft.com/office/infopath/2007/PartnerControls"/>
    <ds:schemaRef ds:uri="http://purl.org/dc/terms/"/>
    <ds:schemaRef ds:uri="61c57726-ec11-450c-872c-b30d35f361f6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69D07B2-1EF7-4095-B7A8-EEDF0EF2CE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D9985A1-BDAB-4E34-B35F-846E2D2E4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57726-ec11-450c-872c-b30d35f361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636</TotalTime>
  <Words>163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YTAB (Yukihiro Takabatake)</dc:creator>
  <cp:lastModifiedBy>MDOI (Masato Doi)</cp:lastModifiedBy>
  <cp:revision>111</cp:revision>
  <cp:lastPrinted>2017-04-24T04:39:53Z</cp:lastPrinted>
  <dcterms:created xsi:type="dcterms:W3CDTF">2016-01-28T12:01:10Z</dcterms:created>
  <dcterms:modified xsi:type="dcterms:W3CDTF">2017-04-24T04:41:07Z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0x010100D8C64F234BE3AE4AB19A688FADC9D21C</vt:lpwstr>
  </property>
</Properties>
</file>