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63" r:id="rId6"/>
  </p:sldIdLst>
  <p:sldSz cx="7561263" cy="10693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66" y="1944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F06F7-CE65-4920-A497-AE01375E621A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58988" y="739775"/>
            <a:ext cx="26177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3C7E3-33FF-45A4-98F8-FF1D9E1E4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851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図 7" descr="B_JAPA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1" y="508"/>
            <a:ext cx="7559040" cy="106923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5DDE2-5741-40E1-929C-FD69F749A865}" type="datetimeFigureOut">
              <a:rPr kumimoji="1" lang="ja-JP" altLang="en-US" smtClean="0"/>
              <a:pPr/>
              <a:t>2017/5/19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2169-0415-40B7-A8E0-D9777D6641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図 7" descr="A_JAPAN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906" y="0"/>
            <a:ext cx="7555451" cy="10693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6"/>
          <p:cNvSpPr txBox="1">
            <a:spLocks noChangeArrowheads="1"/>
          </p:cNvSpPr>
          <p:nvPr/>
        </p:nvSpPr>
        <p:spPr bwMode="auto">
          <a:xfrm>
            <a:off x="1044327" y="470992"/>
            <a:ext cx="49682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sz="4000" b="1" dirty="0" smtClean="0">
                <a:solidFill>
                  <a:schemeClr val="bg1"/>
                </a:solidFill>
              </a:rPr>
              <a:t>GLP-1 Update Seminar</a:t>
            </a:r>
            <a:endParaRPr kumimoji="1" lang="en-US" altLang="ja-JP" sz="4000" b="1" dirty="0">
              <a:solidFill>
                <a:schemeClr val="bg1"/>
              </a:solidFill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81273" y="3330476"/>
            <a:ext cx="7184637" cy="163121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7437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lang="ja-JP" altLang="en-US" sz="1400" b="1" dirty="0">
                <a:latin typeface="+mn-ea"/>
                <a:ea typeface="+mn-ea"/>
              </a:rPr>
              <a:t>謹啓</a:t>
            </a: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+mn-ea"/>
                <a:ea typeface="+mn-ea"/>
              </a:rPr>
              <a:t>時下、先生方におかれましては、益々ご清祥のこととお慶び申し上げます。</a:t>
            </a: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atin typeface="+mn-ea"/>
                <a:ea typeface="+mn-ea"/>
              </a:rPr>
              <a:t>平素は格別のご高配を賜り厚く御礼</a:t>
            </a:r>
            <a:r>
              <a:rPr lang="ja-JP" altLang="en-US" sz="1400" b="1" dirty="0" smtClean="0">
                <a:latin typeface="+mn-ea"/>
                <a:ea typeface="+mn-ea"/>
              </a:rPr>
              <a:t>申し上げます。このたび糖尿病注射薬の</a:t>
            </a:r>
            <a:r>
              <a:rPr lang="ja-JP" altLang="en-US" sz="1400" b="1" dirty="0">
                <a:latin typeface="+mn-ea"/>
                <a:ea typeface="+mn-ea"/>
              </a:rPr>
              <a:t>適正使用の推進を目的として</a:t>
            </a:r>
            <a:r>
              <a:rPr lang="ja-JP" altLang="en-US" sz="1400" b="1" dirty="0" smtClean="0">
                <a:latin typeface="+mn-ea"/>
                <a:ea typeface="+mn-ea"/>
              </a:rPr>
              <a:t>、下記</a:t>
            </a:r>
            <a:r>
              <a:rPr lang="ja-JP" altLang="en-US" sz="1400" b="1" dirty="0">
                <a:latin typeface="+mn-ea"/>
                <a:ea typeface="+mn-ea"/>
              </a:rPr>
              <a:t>概要</a:t>
            </a:r>
            <a:r>
              <a:rPr lang="ja-JP" altLang="en-US" sz="1400" b="1" dirty="0" smtClean="0">
                <a:latin typeface="+mn-ea"/>
                <a:ea typeface="+mn-ea"/>
              </a:rPr>
              <a:t>にて「</a:t>
            </a:r>
            <a:r>
              <a:rPr kumimoji="0" lang="en-US" altLang="ja-JP" sz="1400" b="1" dirty="0" smtClean="0">
                <a:latin typeface="+mn-ea"/>
                <a:ea typeface="+mn-ea"/>
              </a:rPr>
              <a:t> </a:t>
            </a:r>
            <a:r>
              <a:rPr lang="en-US" altLang="ja-JP" sz="1400" b="1" dirty="0" smtClean="0">
                <a:latin typeface="+mn-ea"/>
                <a:ea typeface="+mn-ea"/>
              </a:rPr>
              <a:t>GLP-1 </a:t>
            </a:r>
            <a:r>
              <a:rPr lang="en-US" altLang="ja-JP" sz="1400" b="1" dirty="0">
                <a:latin typeface="+mn-ea"/>
                <a:ea typeface="+mn-ea"/>
              </a:rPr>
              <a:t>Update </a:t>
            </a:r>
            <a:r>
              <a:rPr lang="en-US" altLang="ja-JP" sz="1400" b="1" dirty="0" smtClean="0">
                <a:latin typeface="+mn-ea"/>
                <a:ea typeface="+mn-ea"/>
              </a:rPr>
              <a:t>Seminar</a:t>
            </a:r>
            <a:r>
              <a:rPr lang="ja-JP" altLang="en-US" sz="1400" b="1" dirty="0" smtClean="0">
                <a:latin typeface="+mn-ea"/>
                <a:ea typeface="+mn-ea"/>
              </a:rPr>
              <a:t>」</a:t>
            </a:r>
            <a:r>
              <a:rPr kumimoji="0" lang="ja-JP" altLang="en-US" sz="1400" b="1" dirty="0" smtClean="0">
                <a:latin typeface="+mn-ea"/>
                <a:ea typeface="+mn-ea"/>
              </a:rPr>
              <a:t>を</a:t>
            </a:r>
            <a:r>
              <a:rPr kumimoji="0" lang="ja-JP" altLang="en-US" sz="1400" b="1" dirty="0">
                <a:latin typeface="+mn-ea"/>
                <a:ea typeface="+mn-ea"/>
              </a:rPr>
              <a:t>開催</a:t>
            </a:r>
            <a:r>
              <a:rPr kumimoji="0" lang="ja-JP" altLang="en-US" sz="1400" b="1" dirty="0" smtClean="0">
                <a:latin typeface="+mn-ea"/>
                <a:ea typeface="+mn-ea"/>
              </a:rPr>
              <a:t>させて</a:t>
            </a:r>
            <a:r>
              <a:rPr kumimoji="0" lang="ja-JP" altLang="en-US" sz="1400" b="1" dirty="0">
                <a:latin typeface="+mn-ea"/>
                <a:ea typeface="+mn-ea"/>
              </a:rPr>
              <a:t>頂く</a:t>
            </a:r>
            <a:r>
              <a:rPr kumimoji="0" lang="ja-JP" altLang="en-US" sz="1400" b="1" dirty="0" smtClean="0">
                <a:latin typeface="+mn-ea"/>
                <a:ea typeface="+mn-ea"/>
              </a:rPr>
              <a:t>運び</a:t>
            </a:r>
            <a:r>
              <a:rPr kumimoji="0" lang="ja-JP" altLang="en-US" sz="1400" b="1" dirty="0">
                <a:latin typeface="+mn-ea"/>
                <a:ea typeface="+mn-ea"/>
              </a:rPr>
              <a:t>となりました</a:t>
            </a:r>
            <a:r>
              <a:rPr kumimoji="0" lang="ja-JP" altLang="en-US" sz="1400" b="1" dirty="0" smtClean="0">
                <a:latin typeface="+mn-ea"/>
                <a:ea typeface="+mn-ea"/>
              </a:rPr>
              <a:t>。</a:t>
            </a:r>
            <a:endParaRPr lang="en-US" altLang="ja-JP" sz="1400" b="1" dirty="0">
              <a:latin typeface="+mn-ea"/>
              <a:ea typeface="+mn-ea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 smtClean="0">
                <a:latin typeface="+mn-ea"/>
                <a:ea typeface="+mn-ea"/>
              </a:rPr>
              <a:t>つきましては</a:t>
            </a:r>
            <a:r>
              <a:rPr lang="ja-JP" altLang="en-US" sz="1400" b="1" dirty="0">
                <a:latin typeface="+mn-ea"/>
                <a:ea typeface="+mn-ea"/>
              </a:rPr>
              <a:t>、ご多忙のところとは存じますが、是非ご出席賜りますようご案内申し上げます</a:t>
            </a:r>
            <a:r>
              <a:rPr lang="ja-JP" altLang="en-US" sz="1400" b="1" dirty="0" smtClean="0">
                <a:latin typeface="+mn-ea"/>
                <a:ea typeface="+mn-ea"/>
              </a:rPr>
              <a:t>。</a:t>
            </a:r>
            <a:endParaRPr lang="en-US" altLang="ja-JP" sz="1400" b="1" dirty="0" smtClean="0">
              <a:latin typeface="+mn-ea"/>
              <a:ea typeface="+mn-ea"/>
            </a:endParaRPr>
          </a:p>
          <a:p>
            <a:pPr algn="r">
              <a:lnSpc>
                <a:spcPts val="2000"/>
              </a:lnSpc>
            </a:pPr>
            <a:r>
              <a:rPr lang="ja-JP" altLang="en-US" sz="1400" b="1" dirty="0" smtClean="0">
                <a:latin typeface="+mn-ea"/>
                <a:ea typeface="+mn-ea"/>
              </a:rPr>
              <a:t>謹</a:t>
            </a:r>
            <a:r>
              <a:rPr lang="ja-JP" altLang="en-US" sz="1400" b="1" dirty="0">
                <a:latin typeface="+mn-ea"/>
                <a:ea typeface="+mn-ea"/>
              </a:rPr>
              <a:t>白</a:t>
            </a: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181274" y="1386260"/>
            <a:ext cx="7057405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dirty="0">
                <a:solidFill>
                  <a:srgbClr val="573A1D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　　　　　　　　　　　　　　　　　</a:t>
            </a:r>
            <a:endParaRPr lang="en-US" altLang="ja-JP" sz="3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日　時　：　</a:t>
            </a:r>
            <a:r>
              <a:rPr lang="en-US" altLang="ja-JP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年 </a:t>
            </a:r>
            <a:r>
              <a:rPr lang="en-US" altLang="ja-JP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月 </a:t>
            </a:r>
            <a:r>
              <a:rPr lang="en-US" altLang="ja-JP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日（</a:t>
            </a:r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木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）</a:t>
            </a:r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　</a:t>
            </a:r>
            <a:r>
              <a:rPr lang="en-US" altLang="ja-JP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18:50</a:t>
            </a:r>
            <a:r>
              <a:rPr lang="en-US" altLang="ja-JP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-20:30</a:t>
            </a:r>
            <a:r>
              <a:rPr lang="en-US" altLang="ja-JP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altLang="ja-JP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endParaRPr lang="ja-JP" altLang="en-US" sz="500" b="1" dirty="0">
              <a:solidFill>
                <a:schemeClr val="bg1"/>
              </a:solidFill>
              <a:latin typeface="Verdana" panose="020B0604030504040204" pitchFamily="34" charset="0"/>
              <a:ea typeface="+mn-ea"/>
              <a:cs typeface="Verdana" panose="020B0604030504040204" pitchFamily="34" charset="0"/>
            </a:endParaRPr>
          </a:p>
          <a:p>
            <a:pPr eaLnBrk="1" hangingPunct="1"/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会　場</a:t>
            </a:r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　：　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福井商工会議所　</a:t>
            </a:r>
            <a:r>
              <a:rPr lang="en-US" altLang="ja-JP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2</a:t>
            </a:r>
            <a:r>
              <a:rPr lang="ja-JP" altLang="en-US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階　会議室</a:t>
            </a:r>
            <a:r>
              <a:rPr lang="en-US" altLang="ja-JP" sz="1800" b="1" dirty="0" smtClean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A</a:t>
            </a:r>
            <a:r>
              <a:rPr lang="ja-JP" altLang="en-US" sz="18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　</a:t>
            </a:r>
          </a:p>
          <a:p>
            <a:pPr eaLnBrk="1" hangingPunct="1"/>
            <a:r>
              <a:rPr lang="ja-JP" altLang="en-US" sz="1600" b="1" dirty="0">
                <a:solidFill>
                  <a:schemeClr val="bg1"/>
                </a:solidFill>
                <a:latin typeface="Verdana" panose="020B0604030504040204" pitchFamily="34" charset="0"/>
                <a:ea typeface="+mn-ea"/>
                <a:cs typeface="Verdana" panose="020B0604030504040204" pitchFamily="34" charset="0"/>
              </a:rPr>
              <a:t>　　　　　　　  </a:t>
            </a:r>
            <a:r>
              <a:rPr lang="ja-JP" altLang="en-US" sz="1200" b="1" dirty="0">
                <a:solidFill>
                  <a:schemeClr val="bg1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〒</a:t>
            </a:r>
            <a:r>
              <a:rPr lang="en-US" altLang="ja-JP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918-8580</a:t>
            </a:r>
            <a:r>
              <a:rPr lang="ja-JP" altLang="en-US" sz="1200" b="1" dirty="0">
                <a:solidFill>
                  <a:schemeClr val="bg1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　福井市西木田</a:t>
            </a:r>
            <a:r>
              <a:rPr lang="en-US" altLang="ja-JP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2-8-1</a:t>
            </a:r>
            <a:r>
              <a:rPr lang="ja-JP" altLang="en-US" sz="1200" b="1" dirty="0">
                <a:solidFill>
                  <a:schemeClr val="bg1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　　　</a:t>
            </a:r>
            <a:r>
              <a:rPr lang="en-US" altLang="ja-JP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</a:t>
            </a:r>
            <a:r>
              <a:rPr lang="ja-JP" altLang="en-US" sz="1200" b="1" dirty="0">
                <a:solidFill>
                  <a:schemeClr val="bg1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：（</a:t>
            </a:r>
            <a:r>
              <a:rPr lang="en-US" altLang="ja-JP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0776</a:t>
            </a:r>
            <a:r>
              <a:rPr lang="ja-JP" altLang="en-US" sz="1200" b="1" dirty="0">
                <a:solidFill>
                  <a:schemeClr val="bg1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）</a:t>
            </a:r>
            <a:r>
              <a:rPr lang="en-US" altLang="ja-JP"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36-8111</a:t>
            </a:r>
            <a:endParaRPr lang="ja-JP" altLang="en-US" sz="1200" b="1" dirty="0">
              <a:solidFill>
                <a:schemeClr val="bg1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25674" y="8587059"/>
            <a:ext cx="5508401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+mn-ea"/>
                <a:cs typeface="Verdana" panose="020B0604030504040204" pitchFamily="34" charset="0"/>
              </a:rPr>
              <a:t>＊本会は日病薬病院薬学認定薬剤師制度</a:t>
            </a:r>
            <a:r>
              <a:rPr lang="en-US" altLang="ja-JP" sz="1200" b="1" dirty="0" smtClean="0">
                <a:latin typeface="+mn-ea"/>
                <a:cs typeface="Verdana" panose="020B0604030504040204" pitchFamily="34" charset="0"/>
              </a:rPr>
              <a:t>1</a:t>
            </a:r>
            <a:r>
              <a:rPr lang="ja-JP" altLang="en-US" sz="1200" b="1" dirty="0" smtClean="0">
                <a:latin typeface="+mn-ea"/>
                <a:cs typeface="Verdana" panose="020B0604030504040204" pitchFamily="34" charset="0"/>
              </a:rPr>
              <a:t>単位　申請中</a:t>
            </a:r>
            <a:r>
              <a:rPr lang="ja-JP" altLang="en-US" sz="1200" b="1" dirty="0">
                <a:latin typeface="+mn-ea"/>
                <a:cs typeface="Verdana" panose="020B0604030504040204" pitchFamily="34" charset="0"/>
              </a:rPr>
              <a:t>です</a:t>
            </a:r>
            <a:r>
              <a:rPr lang="ja-JP" altLang="en-US" sz="1200" b="1" dirty="0" smtClean="0">
                <a:latin typeface="+mn-ea"/>
                <a:cs typeface="Verdana" panose="020B0604030504040204" pitchFamily="34" charset="0"/>
              </a:rPr>
              <a:t>。</a:t>
            </a:r>
            <a:endParaRPr lang="en-US" altLang="ja-JP" sz="1200" b="1" dirty="0" smtClean="0">
              <a:latin typeface="+mn-ea"/>
              <a:cs typeface="Verdana" panose="020B0604030504040204" pitchFamily="34" charset="0"/>
            </a:endParaRPr>
          </a:p>
          <a:p>
            <a:r>
              <a:rPr lang="ja-JP" altLang="en-US" sz="1200" b="1" dirty="0" smtClean="0">
                <a:latin typeface="+mn-ea"/>
                <a:cs typeface="Verdana" panose="020B0604030504040204" pitchFamily="34" charset="0"/>
              </a:rPr>
              <a:t>＊本会は日本薬剤師研修センター</a:t>
            </a:r>
            <a:r>
              <a:rPr lang="en-US" altLang="ja-JP" sz="1200" b="1" dirty="0" smtClean="0">
                <a:latin typeface="+mn-ea"/>
                <a:cs typeface="Verdana" panose="020B0604030504040204" pitchFamily="34" charset="0"/>
              </a:rPr>
              <a:t>1</a:t>
            </a:r>
            <a:r>
              <a:rPr lang="ja-JP" altLang="en-US" sz="1200" b="1" dirty="0" smtClean="0">
                <a:latin typeface="+mn-ea"/>
                <a:cs typeface="Verdana" panose="020B0604030504040204" pitchFamily="34" charset="0"/>
              </a:rPr>
              <a:t>単位申請中です。</a:t>
            </a:r>
            <a:endParaRPr lang="en-US" altLang="ja-JP" sz="1200" b="1" dirty="0" smtClean="0">
              <a:latin typeface="+mn-ea"/>
              <a:cs typeface="Verdana" panose="020B060403050404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48097" y="9163124"/>
            <a:ext cx="6017466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1100" b="1" dirty="0">
                <a:latin typeface="+mn-ea"/>
              </a:rPr>
              <a:t>※</a:t>
            </a:r>
            <a:r>
              <a:rPr lang="ja-JP" altLang="en-US" sz="1100" b="1" dirty="0" smtClean="0">
                <a:latin typeface="+mn-ea"/>
              </a:rPr>
              <a:t>受付にて駐車券をお渡し致します。</a:t>
            </a:r>
            <a:endParaRPr lang="en-US" altLang="ja-JP" sz="1100" b="1" dirty="0" smtClean="0">
              <a:latin typeface="+mn-ea"/>
            </a:endParaRPr>
          </a:p>
          <a:p>
            <a:r>
              <a:rPr lang="en-US" altLang="ja-JP" sz="1100" b="1" dirty="0" smtClean="0">
                <a:latin typeface="+mn-ea"/>
              </a:rPr>
              <a:t>※</a:t>
            </a:r>
            <a:r>
              <a:rPr lang="ja-JP" altLang="en-US" sz="1100" b="1" dirty="0">
                <a:latin typeface="+mn-ea"/>
              </a:rPr>
              <a:t>当日は、お弁当をご用意致しております</a:t>
            </a:r>
            <a:r>
              <a:rPr lang="ja-JP" altLang="en-US" sz="1100" b="1" dirty="0" smtClean="0">
                <a:latin typeface="+mn-ea"/>
              </a:rPr>
              <a:t>。</a:t>
            </a:r>
            <a:endParaRPr lang="en-US" altLang="ja-JP" sz="1100" b="1" dirty="0" smtClean="0">
              <a:latin typeface="+mn-ea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02839" y="9739187"/>
            <a:ext cx="6358424" cy="57490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74295" tIns="8890" rIns="74295" bIns="8890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12000"/>
              </a:lnSpc>
            </a:pPr>
            <a:r>
              <a:rPr kumimoji="0" lang="ja-JP" altLang="en-US" sz="1600" b="1" dirty="0" smtClean="0">
                <a:latin typeface="+mn-ea"/>
                <a:ea typeface="+mn-ea"/>
              </a:rPr>
              <a:t>共催： 福井県病院薬剤師会　</a:t>
            </a:r>
            <a:r>
              <a:rPr kumimoji="0" lang="ja-JP" altLang="en-US" sz="1600" b="1" dirty="0">
                <a:latin typeface="+mn-ea"/>
                <a:ea typeface="+mn-ea"/>
              </a:rPr>
              <a:t> </a:t>
            </a:r>
            <a:r>
              <a:rPr kumimoji="0" lang="ja-JP" altLang="en-US" sz="1600" b="1" dirty="0" smtClean="0">
                <a:latin typeface="+mn-ea"/>
                <a:ea typeface="+mn-ea"/>
              </a:rPr>
              <a:t>（一社）福井県薬剤師会</a:t>
            </a:r>
            <a:endParaRPr kumimoji="0" lang="en-US" altLang="ja-JP" sz="1600" b="1" dirty="0" smtClean="0">
              <a:latin typeface="+mn-ea"/>
              <a:ea typeface="+mn-ea"/>
            </a:endParaRPr>
          </a:p>
          <a:p>
            <a:pPr>
              <a:lnSpc>
                <a:spcPct val="112000"/>
              </a:lnSpc>
            </a:pPr>
            <a:r>
              <a:rPr kumimoji="0" lang="ja-JP" altLang="en-US" sz="1600" b="1" dirty="0" smtClean="0">
                <a:latin typeface="+mn-ea"/>
                <a:ea typeface="+mn-ea"/>
              </a:rPr>
              <a:t>          ノボ </a:t>
            </a:r>
            <a:r>
              <a:rPr kumimoji="0" lang="ja-JP" altLang="en-US" sz="1600" b="1" dirty="0">
                <a:latin typeface="+mn-ea"/>
                <a:ea typeface="+mn-ea"/>
              </a:rPr>
              <a:t>ノルディスク ファーマ株式</a:t>
            </a:r>
            <a:r>
              <a:rPr kumimoji="0" lang="ja-JP" altLang="en-US" sz="1600" b="1" dirty="0" smtClean="0">
                <a:latin typeface="+mn-ea"/>
                <a:ea typeface="+mn-ea"/>
              </a:rPr>
              <a:t>会社</a:t>
            </a:r>
            <a:endParaRPr kumimoji="0" lang="en-US" altLang="ja-JP" sz="1600" b="1" dirty="0" smtClean="0">
              <a:latin typeface="+mn-ea"/>
              <a:ea typeface="+mn-ea"/>
            </a:endParaRPr>
          </a:p>
          <a:p>
            <a:pPr>
              <a:lnSpc>
                <a:spcPct val="112000"/>
              </a:lnSpc>
            </a:pPr>
            <a:endParaRPr kumimoji="0" lang="ja-JP" altLang="en-US" sz="1400" b="1" dirty="0">
              <a:latin typeface="+mn-ea"/>
              <a:ea typeface="+mn-ea"/>
            </a:endParaRPr>
          </a:p>
        </p:txBody>
      </p:sp>
      <p:graphicFrame>
        <p:nvGraphicFramePr>
          <p:cNvPr id="10" name="Group 2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03524"/>
              </p:ext>
            </p:extLst>
          </p:nvPr>
        </p:nvGraphicFramePr>
        <p:xfrm>
          <a:off x="181272" y="5202684"/>
          <a:ext cx="7211453" cy="3024336"/>
        </p:xfrm>
        <a:graphic>
          <a:graphicData uri="http://schemas.openxmlformats.org/drawingml/2006/table">
            <a:tbl>
              <a:tblPr/>
              <a:tblGrid>
                <a:gridCol w="1275013"/>
                <a:gridCol w="5936440"/>
              </a:tblGrid>
              <a:tr h="3600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18:50-19:00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情報提供</a:t>
                      </a:r>
                      <a:r>
                        <a:rPr lang="ja-JP" altLang="en-US" sz="16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「ビクトーザ皮下注</a:t>
                      </a:r>
                      <a:r>
                        <a:rPr lang="en-US" altLang="ja-JP" sz="16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18mg</a:t>
                      </a:r>
                      <a:r>
                        <a:rPr lang="ja-JP" altLang="en-US" sz="16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について」</a:t>
                      </a:r>
                      <a:r>
                        <a:rPr lang="ja-JP" altLang="en-US" sz="1600" b="1" baseline="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endParaRPr lang="en-US" altLang="ja-JP" sz="1600" b="1" baseline="0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　　　　　　　　　　　　　　　　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ノボ ノルディスク ファーマ株式会社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　　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425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19:00-20:30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＜特別講演＞</a:t>
                      </a: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</a:t>
                      </a: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lang="ja-JP" altLang="en-US" sz="1600" b="1" dirty="0" smtClean="0">
                          <a:latin typeface="+mn-ea"/>
                        </a:rPr>
                        <a:t>座長：あらい内科クリニック　　院長　新井 芳行 先生</a:t>
                      </a:r>
                      <a:r>
                        <a:rPr lang="ja-JP" altLang="en-US" sz="1100" b="1" dirty="0" smtClean="0">
                          <a:latin typeface="+mn-ea"/>
                        </a:rPr>
                        <a:t>　　</a:t>
                      </a:r>
                      <a:endParaRPr lang="en-US" altLang="ja-JP" sz="100" b="1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endParaRPr lang="ja-JP" altLang="en-US" sz="100" b="1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  <a:p>
                      <a:endParaRPr lang="en-US" altLang="ja-JP" sz="1800" b="1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r>
                        <a:rPr lang="ja-JP" altLang="en-US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「</a:t>
                      </a:r>
                      <a:r>
                        <a:rPr lang="en-US" altLang="ja-JP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GLP-1</a:t>
                      </a:r>
                      <a:r>
                        <a:rPr lang="ja-JP" altLang="en-US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受容体作動薬をどう使いこなすか</a:t>
                      </a:r>
                      <a:r>
                        <a:rPr lang="ja-JP" altLang="en-US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」</a:t>
                      </a:r>
                      <a:endParaRPr lang="en-US" altLang="ja-JP" sz="1400" b="1" dirty="0" smtClean="0"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r>
                        <a:rPr lang="ja-JP" altLang="en-US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演者：福井県済生会病院　内科部</a:t>
                      </a:r>
                      <a:r>
                        <a:rPr lang="ja-JP" altLang="ja-JP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長　</a:t>
                      </a:r>
                      <a:r>
                        <a:rPr lang="ja-JP" altLang="en-US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番度</a:t>
                      </a:r>
                      <a:r>
                        <a:rPr lang="ja-JP" altLang="en-US" sz="2000" b="1" baseline="0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 行弘</a:t>
                      </a:r>
                      <a:r>
                        <a:rPr lang="ja-JP" altLang="en-US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ja-JP" altLang="ja-JP" sz="2000" b="1" dirty="0" smtClean="0"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先生</a:t>
                      </a: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73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22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spe:Receivers xmlns:spe="http://schemas.microsoft.com/sharepoint/event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8C64F234BE3AE4AB19A688FADC9D21C" ma:contentTypeVersion="0" ma:contentTypeDescription="新しいドキュメントを作成します。" ma:contentTypeScope="" ma:versionID="fd1643b9f46e2ad1e51a9baea6ed3614">
  <xsd:schema xmlns:xsd="http://www.w3.org/2001/XMLSchema" xmlns:xs="http://www.w3.org/2001/XMLSchema" xmlns:p="http://schemas.microsoft.com/office/2006/metadata/properties" xmlns:ns2="61c57726-ec11-450c-872c-b30d35f361f6" targetNamespace="http://schemas.microsoft.com/office/2006/metadata/properties" ma:root="true" ma:fieldsID="f2b50cba91cc72eedcc298e4d109e422" ns2:_="">
    <xsd:import namespace="61c57726-ec11-450c-872c-b30d35f361f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c57726-ec11-450c-872c-b30d35f361f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ドキュメント ID 値" ma:description="このアイテムに割り当てられているドキュメント ID の値です。" ma:internalName="_dlc_DocId" ma:readOnly="true">
      <xsd:simpleType>
        <xsd:restriction base="dms:Text"/>
      </xsd:simpleType>
    </xsd:element>
    <xsd:element name="_dlc_DocIdUrl" ma:index="9" nillable="true" ma:displayName="ドキュメントID:" ma:description="このドキュメントへの常時接続リンクです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18A7B7-6E1D-4B99-943B-031F38DA69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5028B2-5BC7-4D99-AF3D-7CD2778D65BC}">
  <ds:schemaRefs>
    <ds:schemaRef ds:uri="http://schemas.microsoft.com/office/infopath/2007/PartnerControls"/>
    <ds:schemaRef ds:uri="http://purl.org/dc/terms/"/>
    <ds:schemaRef ds:uri="61c57726-ec11-450c-872c-b30d35f361f6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69D07B2-1EF7-4095-B7A8-EEDF0EF2CE2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D9985A1-BDAB-4E34-B35F-846E2D2E49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c57726-ec11-450c-872c-b30d35f361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769</TotalTime>
  <Words>127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YTAB (Yukihiro Takabatake)</dc:creator>
  <cp:lastModifiedBy>MDOI (Masato Doi)</cp:lastModifiedBy>
  <cp:revision>127</cp:revision>
  <cp:lastPrinted>2017-05-18T06:04:30Z</cp:lastPrinted>
  <dcterms:created xsi:type="dcterms:W3CDTF">2016-01-28T12:01:10Z</dcterms:created>
  <dcterms:modified xsi:type="dcterms:W3CDTF">2017-05-19T07:31:35Z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0x010100D8C64F234BE3AE4AB19A688FADC9D21C</vt:lpwstr>
  </property>
</Properties>
</file>