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7561263" cy="10693400"/>
  <p:notesSz cx="6807200" cy="9939338"/>
  <p:defaultTextStyle>
    <a:defPPr>
      <a:defRPr lang="ja-JP"/>
    </a:defPPr>
    <a:lvl1pPr marL="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3399"/>
    <a:srgbClr val="FFFFD9"/>
    <a:srgbClr val="FFFFEB"/>
    <a:srgbClr val="FF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038" y="-186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CF97-6630-458A-95E3-E1B39C03386F}" type="datetimeFigureOut">
              <a:rPr kumimoji="1" lang="ja-JP" altLang="en-US" smtClean="0"/>
              <a:pPr/>
              <a:t>2017/6/5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6426-9859-463E-931B-3638D47C36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CF97-6630-458A-95E3-E1B39C03386F}" type="datetimeFigureOut">
              <a:rPr kumimoji="1" lang="ja-JP" altLang="en-US" smtClean="0"/>
              <a:pPr/>
              <a:t>2017/6/5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6426-9859-463E-931B-3638D47C36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83549" y="571801"/>
            <a:ext cx="3701869" cy="1216374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CF97-6630-458A-95E3-E1B39C03386F}" type="datetimeFigureOut">
              <a:rPr kumimoji="1" lang="ja-JP" altLang="en-US" smtClean="0"/>
              <a:pPr/>
              <a:t>2017/6/5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6426-9859-463E-931B-3638D47C36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CF97-6630-458A-95E3-E1B39C03386F}" type="datetimeFigureOut">
              <a:rPr kumimoji="1" lang="ja-JP" altLang="en-US" smtClean="0"/>
              <a:pPr/>
              <a:t>2017/6/5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6426-9859-463E-931B-3638D47C36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CF97-6630-458A-95E3-E1B39C03386F}" type="datetimeFigureOut">
              <a:rPr kumimoji="1" lang="ja-JP" altLang="en-US" smtClean="0"/>
              <a:pPr/>
              <a:t>2017/6/5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6426-9859-463E-931B-3638D47C36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83549" y="3326836"/>
            <a:ext cx="2488916" cy="9408708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898486" y="3326836"/>
            <a:ext cx="2488916" cy="9408708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CF97-6630-458A-95E3-E1B39C03386F}" type="datetimeFigureOut">
              <a:rPr kumimoji="1" lang="ja-JP" altLang="en-US" smtClean="0"/>
              <a:pPr/>
              <a:t>2017/6/5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6426-9859-463E-931B-3638D47C36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19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19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CF97-6630-458A-95E3-E1B39C03386F}" type="datetimeFigureOut">
              <a:rPr kumimoji="1" lang="ja-JP" altLang="en-US" smtClean="0"/>
              <a:pPr/>
              <a:t>2017/6/5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6426-9859-463E-931B-3638D47C36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CF97-6630-458A-95E3-E1B39C03386F}" type="datetimeFigureOut">
              <a:rPr kumimoji="1" lang="ja-JP" altLang="en-US" smtClean="0"/>
              <a:pPr/>
              <a:t>2017/6/5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6426-9859-463E-931B-3638D47C36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CF97-6630-458A-95E3-E1B39C03386F}" type="datetimeFigureOut">
              <a:rPr kumimoji="1" lang="ja-JP" altLang="en-US" smtClean="0"/>
              <a:pPr/>
              <a:t>2017/6/5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6426-9859-463E-931B-3638D47C36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5" y="425757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45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5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CF97-6630-458A-95E3-E1B39C03386F}" type="datetimeFigureOut">
              <a:rPr kumimoji="1" lang="ja-JP" altLang="en-US" smtClean="0"/>
              <a:pPr/>
              <a:t>2017/6/5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6426-9859-463E-931B-3638D47C36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CF97-6630-458A-95E3-E1B39C03386F}" type="datetimeFigureOut">
              <a:rPr kumimoji="1" lang="ja-JP" altLang="en-US" smtClean="0"/>
              <a:pPr/>
              <a:t>2017/6/5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6426-9859-463E-931B-3638D47C36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5CF97-6630-458A-95E3-E1B39C03386F}" type="datetimeFigureOut">
              <a:rPr kumimoji="1" lang="ja-JP" altLang="en-US" smtClean="0"/>
              <a:pPr/>
              <a:t>2017/6/5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D6426-9859-463E-931B-3638D47C36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/>
          <p:cNvGrpSpPr/>
          <p:nvPr/>
        </p:nvGrpSpPr>
        <p:grpSpPr>
          <a:xfrm>
            <a:off x="1424" y="-197916"/>
            <a:ext cx="7560000" cy="2169765"/>
            <a:chOff x="0" y="216000"/>
            <a:chExt cx="7560000" cy="2160000"/>
          </a:xfrm>
        </p:grpSpPr>
        <p:pic>
          <p:nvPicPr>
            <p:cNvPr id="14" name="Picture 5" descr="D:\User\Desktop\名称未設定-1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50" t="17552" r="5289" b="15600"/>
            <a:stretch/>
          </p:blipFill>
          <p:spPr bwMode="auto">
            <a:xfrm>
              <a:off x="0" y="576000"/>
              <a:ext cx="7560000" cy="18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7" descr="D:\User\Desktop\名称未設定-2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" t="9838" r="2736" b="9113"/>
            <a:stretch/>
          </p:blipFill>
          <p:spPr bwMode="auto">
            <a:xfrm>
              <a:off x="0" y="216000"/>
              <a:ext cx="7560000" cy="176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96255" y="1223194"/>
            <a:ext cx="6912768" cy="739130"/>
          </a:xfrm>
          <a:prstGeom prst="rect">
            <a:avLst/>
          </a:prstGeom>
        </p:spPr>
        <p:txBody>
          <a:bodyPr lIns="99569" tIns="49785" rIns="99569" bIns="49785">
            <a:noAutofit/>
          </a:bodyPr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spcAft>
                <a:spcPts val="0"/>
              </a:spcAft>
              <a:defRPr/>
            </a:pPr>
            <a:r>
              <a:rPr lang="ja-JP" altLang="en-US" sz="3200" b="1" kern="100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福井循環器病院　心不全連携講演会</a:t>
            </a:r>
            <a:endParaRPr lang="en-US" altLang="ja-JP" sz="3200" b="1" kern="100" dirty="0" smtClean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883686" y="4194572"/>
            <a:ext cx="5884601" cy="0"/>
          </a:xfrm>
          <a:prstGeom prst="line">
            <a:avLst/>
          </a:prstGeom>
          <a:solidFill>
            <a:schemeClr val="bg1"/>
          </a:solidFill>
          <a:ln>
            <a:solidFill>
              <a:srgbClr val="FF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684287" y="9379148"/>
            <a:ext cx="6084000" cy="663137"/>
          </a:xfrm>
          <a:prstGeom prst="rect">
            <a:avLst/>
          </a:prstGeom>
          <a:noFill/>
          <a:ln w="38100" cmpd="dbl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96002" tIns="39200" rIns="117601" bIns="39200" anchor="ctr">
            <a:noAutofit/>
          </a:bodyPr>
          <a:lstStyle/>
          <a:p>
            <a:pPr defTabSz="1083851" fontAlgn="base">
              <a:spcAft>
                <a:spcPct val="0"/>
              </a:spcAft>
              <a:defRPr/>
            </a:pPr>
            <a:r>
              <a:rPr kumimoji="0" lang="en-US" altLang="ja-JP" sz="800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0" lang="ja-JP" altLang="en-US" sz="800" kern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当日は、ご施設名、ご芳名</a:t>
            </a:r>
            <a:r>
              <a:rPr kumimoji="0" lang="ja-JP" altLang="en-US" sz="800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の記帳をお願い申し上げます。ご記帳いただきましたご施設名、ご芳名は、医薬品の適正</a:t>
            </a:r>
            <a:r>
              <a:rPr kumimoji="0" lang="ja-JP" altLang="en-US" sz="800" kern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使用</a:t>
            </a:r>
            <a:endParaRPr kumimoji="0" lang="en-US" altLang="ja-JP" sz="800" kern="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1083851" fontAlgn="base">
              <a:spcAft>
                <a:spcPct val="0"/>
              </a:spcAft>
              <a:defRPr/>
            </a:pPr>
            <a:r>
              <a:rPr kumimoji="0" lang="ja-JP" altLang="en-US" sz="800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0" lang="ja-JP" altLang="en-US" sz="800" kern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情報</a:t>
            </a:r>
            <a:r>
              <a:rPr kumimoji="0" lang="ja-JP" altLang="en-US" sz="800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および医学・薬学に関する情報提供のために利用させて</a:t>
            </a:r>
            <a:r>
              <a:rPr kumimoji="0" lang="ja-JP" altLang="en-US" sz="800" kern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いただきます。</a:t>
            </a:r>
            <a:endParaRPr kumimoji="0" lang="en-US" altLang="ja-JP" sz="800" kern="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1083851" fontAlgn="base">
              <a:spcAft>
                <a:spcPct val="0"/>
              </a:spcAft>
              <a:defRPr/>
            </a:pPr>
            <a:r>
              <a:rPr kumimoji="0" lang="ja-JP" altLang="en-US" sz="800" kern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何卒</a:t>
            </a:r>
            <a:r>
              <a:rPr kumimoji="0" lang="ja-JP" altLang="en-US" sz="800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、ご理解とご協力を賜りますようお願い申し上げます</a:t>
            </a:r>
            <a:r>
              <a:rPr kumimoji="0" lang="ja-JP" altLang="en-US" sz="800" kern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0" lang="en-US" altLang="ja-JP" sz="800" kern="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1083851" fontAlgn="base">
              <a:spcAft>
                <a:spcPct val="0"/>
              </a:spcAft>
              <a:defRPr/>
            </a:pPr>
            <a:endParaRPr kumimoji="0" lang="en-US" altLang="ja-JP" sz="600" kern="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1083851" fontAlgn="base">
              <a:spcAft>
                <a:spcPct val="0"/>
              </a:spcAft>
              <a:defRPr/>
            </a:pPr>
            <a:r>
              <a:rPr kumimoji="0" lang="en-US" altLang="ja-JP" sz="900" kern="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0" lang="ja-JP" altLang="en-US" sz="900" kern="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当日</a:t>
            </a:r>
            <a:r>
              <a:rPr kumimoji="0" lang="ja-JP" altLang="en-US" sz="900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はお弁当をご用意しております。</a:t>
            </a:r>
          </a:p>
        </p:txBody>
      </p:sp>
      <p:cxnSp>
        <p:nvCxnSpPr>
          <p:cNvPr id="17" name="直線コネクタ 16"/>
          <p:cNvCxnSpPr/>
          <p:nvPr/>
        </p:nvCxnSpPr>
        <p:spPr>
          <a:xfrm>
            <a:off x="883686" y="9235132"/>
            <a:ext cx="5884601" cy="0"/>
          </a:xfrm>
          <a:prstGeom prst="line">
            <a:avLst/>
          </a:prstGeom>
          <a:solidFill>
            <a:schemeClr val="bg1"/>
          </a:solidFill>
          <a:ln>
            <a:solidFill>
              <a:srgbClr val="FF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825975" y="8587060"/>
            <a:ext cx="648304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クロージングリマークス　</a:t>
            </a:r>
            <a:r>
              <a:rPr lang="en-US" altLang="ja-JP" sz="12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19:40~19:45</a:t>
            </a:r>
            <a:r>
              <a:rPr lang="ja-JP" altLang="en-US" sz="1400" b="1" dirty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1400" b="1" dirty="0" smtClean="0">
              <a:solidFill>
                <a:srgbClr val="FF0066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600" b="1" dirty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　　　</a:t>
            </a:r>
            <a:endParaRPr lang="en-US" altLang="ja-JP" sz="900" b="1" dirty="0" smtClean="0">
              <a:solidFill>
                <a:srgbClr val="FF0066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　　　　　　</a:t>
            </a:r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福井</a:t>
            </a:r>
            <a:r>
              <a:rPr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循環器病院　</a:t>
            </a:r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副院長</a:t>
            </a:r>
            <a:r>
              <a:rPr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水野</a:t>
            </a:r>
            <a:r>
              <a:rPr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清雄先生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900311" y="6426820"/>
            <a:ext cx="626469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特別</a:t>
            </a:r>
            <a:r>
              <a:rPr lang="ja-JP" altLang="en-US" sz="16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講演</a:t>
            </a:r>
            <a:r>
              <a:rPr lang="ja-JP" altLang="en-US" sz="24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12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19:40</a:t>
            </a:r>
            <a:r>
              <a:rPr lang="ja-JP" altLang="en-US" sz="12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12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20:40</a:t>
            </a:r>
            <a:endParaRPr lang="en-US" altLang="ja-JP" sz="1400" b="1" dirty="0" smtClean="0">
              <a:solidFill>
                <a:srgbClr val="FF0066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zh-TW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      座長</a:t>
            </a:r>
            <a:r>
              <a:rPr lang="zh-TW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zh-TW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福井</a:t>
            </a:r>
            <a:r>
              <a:rPr lang="zh-TW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循環器病院　</a:t>
            </a:r>
            <a:r>
              <a:rPr lang="zh-TW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循環器内科主任</a:t>
            </a:r>
            <a:r>
              <a:rPr lang="zh-TW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部長　</a:t>
            </a:r>
            <a:r>
              <a:rPr lang="zh-TW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大里</a:t>
            </a:r>
            <a:r>
              <a:rPr lang="zh-TW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和雄先生</a:t>
            </a:r>
            <a:endParaRPr lang="en-US" altLang="ja-JP" sz="14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b="1" dirty="0" smtClean="0">
              <a:solidFill>
                <a:srgbClr val="FF0066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24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『 </a:t>
            </a:r>
            <a:r>
              <a:rPr lang="ja-JP" altLang="en-US" sz="24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チーム</a:t>
            </a:r>
            <a:r>
              <a:rPr lang="ja-JP" altLang="en-US" sz="2400" b="1" dirty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で取り組む心不全治療の</a:t>
            </a:r>
            <a:r>
              <a:rPr lang="ja-JP" altLang="en-US" sz="24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最前線 </a:t>
            </a:r>
            <a:r>
              <a:rPr lang="en-US" altLang="ja-JP" sz="24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』</a:t>
            </a:r>
            <a:r>
              <a:rPr lang="ja-JP" altLang="en-US" sz="2400" b="1" dirty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kumimoji="1" lang="ja-JP" altLang="en-US" sz="1800" b="1" dirty="0">
              <a:solidFill>
                <a:srgbClr val="FF0066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1225047" y="2106340"/>
            <a:ext cx="6300000" cy="864096"/>
          </a:xfrm>
          <a:prstGeom prst="rect">
            <a:avLst/>
          </a:prstGeom>
        </p:spPr>
        <p:txBody>
          <a:bodyPr lIns="99569" tIns="49785" rIns="99569" bIns="49785">
            <a:noAutofit/>
          </a:bodyPr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l">
              <a:spcAft>
                <a:spcPts val="0"/>
              </a:spcAft>
              <a:defRPr/>
            </a:pPr>
            <a:r>
              <a:rPr lang="ja-JP" altLang="en-US" sz="18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日時：</a:t>
            </a:r>
            <a:r>
              <a:rPr lang="en-US" altLang="ja-JP" sz="16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2017</a:t>
            </a:r>
            <a:r>
              <a:rPr lang="ja-JP" altLang="en-US" sz="14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 </a:t>
            </a:r>
            <a:r>
              <a:rPr lang="en-US" altLang="ja-JP" sz="2000" b="1" kern="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600" b="1" kern="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 </a:t>
            </a:r>
            <a:r>
              <a:rPr lang="en-US" altLang="ja-JP" sz="2000" b="1" kern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</a:t>
            </a:r>
            <a:r>
              <a:rPr lang="ja-JP" altLang="en-US" sz="1600" b="1" kern="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lang="ja-JP" altLang="en-US" sz="2000" b="1" kern="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600" b="1" kern="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600" b="1" kern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金</a:t>
            </a:r>
            <a:r>
              <a:rPr lang="en-US" altLang="ja-JP" sz="1600" b="1" kern="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18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8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19:00</a:t>
            </a:r>
            <a:r>
              <a:rPr lang="ja-JP" altLang="en-US" sz="18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8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20:45</a:t>
            </a:r>
            <a:endParaRPr lang="en-US" altLang="ja-JP" sz="1800" b="1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spcAft>
                <a:spcPts val="0"/>
              </a:spcAft>
              <a:defRPr/>
            </a:pPr>
            <a:endParaRPr lang="en-US" altLang="ja-JP" sz="1100" b="1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spcAft>
                <a:spcPts val="0"/>
              </a:spcAft>
              <a:defRPr/>
            </a:pPr>
            <a:r>
              <a:rPr lang="ja-JP" altLang="en-US" sz="18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場所：福井循環器病院２階　榊原記念ホール</a:t>
            </a:r>
            <a:r>
              <a:rPr lang="zh-TW" altLang="en-US" sz="18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endParaRPr lang="en-US" altLang="zh-TW" sz="1800" b="1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spcAft>
                <a:spcPts val="0"/>
              </a:spcAft>
              <a:defRPr/>
            </a:pPr>
            <a:r>
              <a:rPr lang="ja-JP" altLang="en-US" sz="18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r>
              <a:rPr lang="ja-JP" altLang="en-US" sz="11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福井市新保</a:t>
            </a:r>
            <a:r>
              <a:rPr lang="en-US" altLang="ja-JP" sz="11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2-228  Tel 0776-54-5660</a:t>
            </a:r>
            <a:r>
              <a:rPr lang="ja-JP" altLang="en-US" sz="11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（代表</a:t>
            </a:r>
            <a:r>
              <a:rPr lang="ja-JP" altLang="en-US" sz="11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zh-TW" sz="1100" b="1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44928" y="3445456"/>
            <a:ext cx="646409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情報提供　</a:t>
            </a:r>
            <a:r>
              <a:rPr kumimoji="1" lang="en-US" altLang="ja-JP" sz="105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19:00</a:t>
            </a:r>
            <a:r>
              <a:rPr kumimoji="1" lang="ja-JP" altLang="en-US" sz="105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kumimoji="1" lang="en-US" altLang="ja-JP" sz="105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19:10</a:t>
            </a:r>
          </a:p>
          <a:p>
            <a:r>
              <a:rPr kumimoji="1" lang="ja-JP" altLang="en-US" sz="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2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</a:t>
            </a:r>
            <a:r>
              <a:rPr lang="ja-JP" altLang="en-US" sz="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  <a:r>
              <a:rPr lang="ja-JP" altLang="en-US" sz="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 </a:t>
            </a:r>
            <a:endParaRPr lang="en-US" altLang="ja-JP" sz="8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   </a:t>
            </a:r>
            <a:r>
              <a:rPr lang="ja-JP" altLang="en-US" sz="16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</a:t>
            </a:r>
            <a:r>
              <a:rPr lang="ja-JP" altLang="en-US" sz="1600" b="1" dirty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経口</a:t>
            </a:r>
            <a:r>
              <a:rPr lang="en-US" altLang="ja-JP" sz="1600" b="1" dirty="0" err="1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FXa</a:t>
            </a:r>
            <a:r>
              <a:rPr lang="ja-JP" altLang="en-US" sz="1600" b="1" dirty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阻害剤　リクシアナ錠について」　</a:t>
            </a:r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第一</a:t>
            </a:r>
            <a:r>
              <a:rPr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三共株式</a:t>
            </a:r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会社</a:t>
            </a:r>
            <a:endParaRPr kumimoji="1" lang="ja-JP" altLang="en-US" sz="11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44928" y="4360218"/>
            <a:ext cx="6320079" cy="1346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一般演題</a:t>
            </a:r>
            <a:r>
              <a:rPr lang="ja-JP" altLang="en-US" sz="105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12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19:10</a:t>
            </a:r>
            <a:r>
              <a:rPr lang="ja-JP" altLang="en-US" sz="12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12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19:40</a:t>
            </a:r>
            <a:endParaRPr lang="en-US" altLang="ja-JP" sz="1050" b="1" dirty="0" smtClean="0">
              <a:solidFill>
                <a:srgbClr val="FF0066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zh-TW" sz="1050" b="1" dirty="0">
              <a:solidFill>
                <a:srgbClr val="FF0066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zh-TW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     </a:t>
            </a:r>
            <a:r>
              <a:rPr lang="en-US" altLang="zh-TW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zh-TW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座長</a:t>
            </a:r>
            <a:r>
              <a:rPr lang="zh-TW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zh-TW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末松</a:t>
            </a:r>
            <a:r>
              <a:rPr lang="zh-TW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内科</a:t>
            </a:r>
            <a:r>
              <a:rPr lang="zh-TW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循環器科</a:t>
            </a:r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医院</a:t>
            </a:r>
            <a:r>
              <a:rPr lang="zh-TW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院長　末松　哲男先生</a:t>
            </a:r>
            <a:endParaRPr lang="en-US" altLang="ja-JP" sz="14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endParaRPr lang="en-US" altLang="ja-JP" sz="1800" b="1" dirty="0">
              <a:solidFill>
                <a:srgbClr val="FF0066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en-US" altLang="ja-JP" sz="23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『</a:t>
            </a:r>
            <a:r>
              <a:rPr lang="ja-JP" altLang="en-US" sz="23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当院におけるＴＡＶＩ</a:t>
            </a:r>
            <a:r>
              <a:rPr lang="ja-JP" altLang="en-US" sz="2300" b="1" dirty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チームの</a:t>
            </a:r>
            <a:r>
              <a:rPr lang="ja-JP" altLang="en-US" sz="23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立ち上げ </a:t>
            </a:r>
            <a:r>
              <a:rPr lang="en-US" altLang="ja-JP" sz="23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』</a:t>
            </a:r>
            <a:endParaRPr kumimoji="1" lang="ja-JP" altLang="en-US" sz="1800" b="1" dirty="0">
              <a:solidFill>
                <a:srgbClr val="FF0066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900311" y="6282804"/>
            <a:ext cx="5867976" cy="0"/>
          </a:xfrm>
          <a:prstGeom prst="line">
            <a:avLst/>
          </a:prstGeom>
          <a:solidFill>
            <a:schemeClr val="bg1"/>
          </a:solidFill>
          <a:ln>
            <a:solidFill>
              <a:srgbClr val="FF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>
            <a:off x="2052439" y="5831011"/>
            <a:ext cx="48469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福井循環器病院　循環器内科部長　</a:t>
            </a:r>
            <a:r>
              <a:rPr lang="zh-TW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三澤</a:t>
            </a:r>
            <a:r>
              <a:rPr lang="zh-TW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zh-TW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克史先生</a:t>
            </a:r>
            <a:endParaRPr lang="ja-JP" altLang="en-US" sz="14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10171236"/>
            <a:ext cx="75614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共催 </a:t>
            </a:r>
            <a:r>
              <a:rPr lang="zh-CN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</a:t>
            </a:r>
            <a:r>
              <a:rPr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一般</a:t>
            </a:r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社団法人</a:t>
            </a:r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福井県</a:t>
            </a:r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薬剤師会</a:t>
            </a:r>
            <a:r>
              <a:rPr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/</a:t>
            </a:r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福井県病院薬剤師会</a:t>
            </a:r>
            <a:r>
              <a:rPr lang="en-US" altLang="zh-CN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/</a:t>
            </a:r>
            <a:r>
              <a:rPr lang="zh-CN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第一</a:t>
            </a:r>
            <a:r>
              <a:rPr lang="zh-CN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三共株式会社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1225047" y="7938988"/>
            <a:ext cx="57262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兵庫県立尼崎医療センター　</a:t>
            </a:r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循環器</a:t>
            </a:r>
            <a:r>
              <a:rPr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内科　科長　　佐藤　幸人先生</a:t>
            </a:r>
            <a:endParaRPr lang="ja-JP" altLang="en-US" sz="14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>
            <a:off x="900311" y="8443044"/>
            <a:ext cx="5867976" cy="0"/>
          </a:xfrm>
          <a:prstGeom prst="line">
            <a:avLst/>
          </a:prstGeom>
          <a:solidFill>
            <a:schemeClr val="bg1"/>
          </a:solidFill>
          <a:ln>
            <a:solidFill>
              <a:srgbClr val="FF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75</Words>
  <Application>Microsoft Office PowerPoint</Application>
  <PresentationFormat>ユーザー設定</PresentationFormat>
  <Paragraphs>28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尚子</dc:creator>
  <cp:lastModifiedBy>MIZOUCHI TOMOYA / 溝内 智哉</cp:lastModifiedBy>
  <cp:revision>100</cp:revision>
  <cp:lastPrinted>2017-06-05T07:48:33Z</cp:lastPrinted>
  <dcterms:created xsi:type="dcterms:W3CDTF">2014-10-17T12:25:32Z</dcterms:created>
  <dcterms:modified xsi:type="dcterms:W3CDTF">2017-06-05T07:55:38Z</dcterms:modified>
</cp:coreProperties>
</file>