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7561263" cy="106934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20" autoAdjust="0"/>
  </p:normalViewPr>
  <p:slideViewPr>
    <p:cSldViewPr>
      <p:cViewPr>
        <p:scale>
          <a:sx n="60" d="100"/>
          <a:sy n="60" d="100"/>
        </p:scale>
        <p:origin x="-1956" y="-72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kumimoji="1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852C1D5A-952F-4C85-BAB3-76358CA3442A}" type="datetimeFigureOut">
              <a:rPr kumimoji="1" lang="en-US" smtClean="0"/>
              <a:t>10/5/2017</a:t>
            </a:fld>
            <a:endParaRPr kumimoji="1"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60575" y="739775"/>
            <a:ext cx="26146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686300"/>
            <a:ext cx="5389563" cy="4440238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4"/>
            <a:ext cx="2919413" cy="493712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kumimoji="1"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4"/>
            <a:ext cx="2919412" cy="493712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0C0519A7-DB28-4B17-9909-2A1507F5F5B2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574096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\\lilith\WORK\西田さま　←　講演会テンプレート\0421\講演会テンプレート_ライゾテグ\講演会テンプレート_ライゾテグ配合注\講演会テンプレート_Ryzodeg_002.jpg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7560000" cy="10693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6" y="428232"/>
            <a:ext cx="1701284" cy="912404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8063" y="428232"/>
            <a:ext cx="4977831" cy="912404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78063" y="2495127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43642" y="2495127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9525"/>
            <a:ext cx="7558088" cy="1069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5DDE2-5741-40E1-929C-FD69F749A865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C2169-0415-40B7-A8E0-D9777D664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35"/>
          <p:cNvSpPr txBox="1">
            <a:spLocks noChangeArrowheads="1"/>
          </p:cNvSpPr>
          <p:nvPr/>
        </p:nvSpPr>
        <p:spPr bwMode="auto">
          <a:xfrm>
            <a:off x="2040256" y="3906838"/>
            <a:ext cx="418383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>
            <a:spAutoFit/>
          </a:bodyPr>
          <a:lstStyle>
            <a:lvl1pPr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dirty="0">
                <a:solidFill>
                  <a:srgbClr val="002060"/>
                </a:solidFill>
              </a:rPr>
              <a:t>2017</a:t>
            </a:r>
            <a:r>
              <a:rPr lang="ja-JP" altLang="en-US" dirty="0">
                <a:solidFill>
                  <a:srgbClr val="002060"/>
                </a:solidFill>
              </a:rPr>
              <a:t>年</a:t>
            </a:r>
            <a:r>
              <a:rPr lang="en-US" altLang="ja-JP" dirty="0">
                <a:solidFill>
                  <a:srgbClr val="002060"/>
                </a:solidFill>
              </a:rPr>
              <a:t>11</a:t>
            </a:r>
            <a:r>
              <a:rPr lang="ja-JP" altLang="en-US" dirty="0" smtClean="0">
                <a:solidFill>
                  <a:srgbClr val="002060"/>
                </a:solidFill>
              </a:rPr>
              <a:t>月</a:t>
            </a:r>
            <a:r>
              <a:rPr lang="en-US" altLang="ja-JP" dirty="0" smtClean="0">
                <a:solidFill>
                  <a:srgbClr val="002060"/>
                </a:solidFill>
              </a:rPr>
              <a:t>8</a:t>
            </a:r>
            <a:r>
              <a:rPr lang="ja-JP" altLang="en-US" dirty="0" smtClean="0">
                <a:solidFill>
                  <a:srgbClr val="002060"/>
                </a:solidFill>
              </a:rPr>
              <a:t>日（水）</a:t>
            </a:r>
            <a:r>
              <a:rPr lang="ja-JP" altLang="en-US" dirty="0">
                <a:solidFill>
                  <a:srgbClr val="002060"/>
                </a:solidFill>
              </a:rPr>
              <a:t>　</a:t>
            </a:r>
            <a:r>
              <a:rPr lang="en-US" altLang="ja-JP" dirty="0">
                <a:solidFill>
                  <a:srgbClr val="002060"/>
                </a:solidFill>
              </a:rPr>
              <a:t>19:00</a:t>
            </a:r>
            <a:r>
              <a:rPr lang="ja-JP" altLang="en-US" dirty="0">
                <a:solidFill>
                  <a:srgbClr val="002060"/>
                </a:solidFill>
              </a:rPr>
              <a:t>～</a:t>
            </a:r>
            <a:r>
              <a:rPr lang="en-US" altLang="ja-JP" dirty="0" smtClean="0">
                <a:solidFill>
                  <a:srgbClr val="002060"/>
                </a:solidFill>
              </a:rPr>
              <a:t>20:40</a:t>
            </a:r>
            <a:endParaRPr lang="ja-JP" altLang="en-US" dirty="0">
              <a:solidFill>
                <a:srgbClr val="002060"/>
              </a:solidFill>
            </a:endParaRPr>
          </a:p>
        </p:txBody>
      </p:sp>
      <p:sp>
        <p:nvSpPr>
          <p:cNvPr id="35" name="Text Box 36"/>
          <p:cNvSpPr txBox="1">
            <a:spLocks noChangeArrowheads="1"/>
          </p:cNvSpPr>
          <p:nvPr/>
        </p:nvSpPr>
        <p:spPr bwMode="auto">
          <a:xfrm>
            <a:off x="3378200" y="4652963"/>
            <a:ext cx="20002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>
            <a:spAutoFit/>
          </a:bodyPr>
          <a:lstStyle>
            <a:lvl1pPr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b="0" dirty="0">
                <a:solidFill>
                  <a:srgbClr val="002060"/>
                </a:solidFill>
              </a:rPr>
              <a:t>　　</a:t>
            </a:r>
            <a:r>
              <a:rPr lang="ja-JP" altLang="en-US" b="0" dirty="0">
                <a:solidFill>
                  <a:schemeClr val="tx1"/>
                </a:solidFill>
              </a:rPr>
              <a:t>　　　　　　　　　　　</a:t>
            </a:r>
          </a:p>
        </p:txBody>
      </p:sp>
      <p:sp>
        <p:nvSpPr>
          <p:cNvPr id="37" name="テキスト ボックス 21"/>
          <p:cNvSpPr txBox="1">
            <a:spLocks noChangeArrowheads="1"/>
          </p:cNvSpPr>
          <p:nvPr/>
        </p:nvSpPr>
        <p:spPr bwMode="auto">
          <a:xfrm>
            <a:off x="1764407" y="8836908"/>
            <a:ext cx="4272783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1500"/>
              </a:lnSpc>
            </a:pPr>
            <a:r>
              <a:rPr lang="ja-JP" altLang="en-US" sz="1400" dirty="0">
                <a:solidFill>
                  <a:schemeClr val="tx1"/>
                </a:solidFill>
              </a:rPr>
              <a:t>＊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日病薬病院薬学認定薬剤師制度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1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単位申請中。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ts val="1500"/>
              </a:lnSpc>
            </a:pPr>
            <a:r>
              <a:rPr kumimoji="1" lang="ja-JP" altLang="en-US" sz="1400" dirty="0" smtClean="0">
                <a:solidFill>
                  <a:schemeClr val="tx1"/>
                </a:solidFill>
              </a:rPr>
              <a:t>＊日本薬剤師研修センター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1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単位申請中。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39" name="Text Box 35"/>
          <p:cNvSpPr txBox="1">
            <a:spLocks noChangeArrowheads="1"/>
          </p:cNvSpPr>
          <p:nvPr/>
        </p:nvSpPr>
        <p:spPr bwMode="auto">
          <a:xfrm>
            <a:off x="674688" y="2250356"/>
            <a:ext cx="6275387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>
            <a:spAutoFit/>
          </a:bodyPr>
          <a:lstStyle>
            <a:lvl1pPr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l"/>
            <a:r>
              <a:rPr lang="ja-JP" altLang="ja-JP" sz="1400" b="0" dirty="0">
                <a:solidFill>
                  <a:schemeClr val="tx1"/>
                </a:solidFill>
              </a:rPr>
              <a:t>謹啓</a:t>
            </a:r>
          </a:p>
          <a:p>
            <a:r>
              <a:rPr lang="ja-JP" altLang="en-US" sz="1400" b="0" dirty="0" smtClean="0">
                <a:solidFill>
                  <a:schemeClr val="tx1"/>
                </a:solidFill>
              </a:rPr>
              <a:t>時下</a:t>
            </a:r>
            <a:r>
              <a:rPr lang="ja-JP" altLang="en-US" sz="1400" b="0" dirty="0">
                <a:solidFill>
                  <a:schemeClr val="tx1"/>
                </a:solidFill>
              </a:rPr>
              <a:t>、先生におかれましては益々ご清祥のこととお慶び申し上げます。</a:t>
            </a:r>
          </a:p>
          <a:p>
            <a:r>
              <a:rPr lang="ja-JP" altLang="en-US" sz="1400" b="0" dirty="0">
                <a:solidFill>
                  <a:schemeClr val="tx1"/>
                </a:solidFill>
              </a:rPr>
              <a:t>さて、このたび下記要領</a:t>
            </a:r>
            <a:r>
              <a:rPr lang="ja-JP" altLang="en-US" sz="1400" b="0" dirty="0" smtClean="0">
                <a:solidFill>
                  <a:schemeClr val="tx1"/>
                </a:solidFill>
              </a:rPr>
              <a:t>にてインスリン</a:t>
            </a:r>
            <a:r>
              <a:rPr lang="en-US" altLang="ja-JP" sz="1400" b="0" dirty="0" smtClean="0">
                <a:solidFill>
                  <a:schemeClr val="tx1"/>
                </a:solidFill>
              </a:rPr>
              <a:t>UPDATE</a:t>
            </a:r>
            <a:r>
              <a:rPr lang="ja-JP" altLang="en-US" sz="1400" b="0" dirty="0" smtClean="0">
                <a:solidFill>
                  <a:schemeClr val="tx1"/>
                </a:solidFill>
              </a:rPr>
              <a:t>セミナーを</a:t>
            </a:r>
            <a:r>
              <a:rPr lang="ja-JP" altLang="en-US" sz="1400" b="0" dirty="0">
                <a:solidFill>
                  <a:schemeClr val="tx1"/>
                </a:solidFill>
              </a:rPr>
              <a:t>開催の運びとなりました。</a:t>
            </a:r>
          </a:p>
          <a:p>
            <a:r>
              <a:rPr lang="ja-JP" altLang="en-US" sz="1400" b="0" dirty="0">
                <a:solidFill>
                  <a:schemeClr val="tx1"/>
                </a:solidFill>
              </a:rPr>
              <a:t>ご多用の折とは存じますが、万障お繰り合わせのうえ是非ともご出席賜りますよう</a:t>
            </a:r>
          </a:p>
          <a:p>
            <a:r>
              <a:rPr lang="ja-JP" altLang="en-US" sz="1400" b="0" dirty="0">
                <a:solidFill>
                  <a:schemeClr val="tx1"/>
                </a:solidFill>
              </a:rPr>
              <a:t>お願い申し上げます</a:t>
            </a:r>
            <a:r>
              <a:rPr lang="ja-JP" altLang="en-US" sz="1400" b="0" dirty="0" smtClean="0">
                <a:solidFill>
                  <a:schemeClr val="tx1"/>
                </a:solidFill>
              </a:rPr>
              <a:t>。</a:t>
            </a:r>
            <a:endParaRPr lang="en-US" altLang="ja-JP" sz="1400" b="0" dirty="0" smtClean="0">
              <a:solidFill>
                <a:schemeClr val="tx1"/>
              </a:solidFill>
            </a:endParaRPr>
          </a:p>
          <a:p>
            <a:r>
              <a:rPr lang="ja-JP" altLang="en-US" sz="1400" b="0" dirty="0">
                <a:solidFill>
                  <a:schemeClr val="tx1"/>
                </a:solidFill>
              </a:rPr>
              <a:t>　　　　　　　　　　　　　　　　　　　　　　　　　　　　　　　　　　　　　　　　　　　　　　　　　</a:t>
            </a:r>
            <a:r>
              <a:rPr lang="ja-JP" altLang="ja-JP" sz="1400" b="0" dirty="0">
                <a:solidFill>
                  <a:schemeClr val="tx1"/>
                </a:solidFill>
              </a:rPr>
              <a:t>謹白</a:t>
            </a:r>
          </a:p>
        </p:txBody>
      </p:sp>
      <p:sp>
        <p:nvSpPr>
          <p:cNvPr id="40" name="Text Box 28"/>
          <p:cNvSpPr txBox="1">
            <a:spLocks noChangeArrowheads="1"/>
          </p:cNvSpPr>
          <p:nvPr/>
        </p:nvSpPr>
        <p:spPr bwMode="auto">
          <a:xfrm>
            <a:off x="3056657" y="3467100"/>
            <a:ext cx="15160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en-US" altLang="ja-JP" sz="1200" dirty="0" smtClean="0">
                <a:latin typeface="+mn-lt"/>
                <a:ea typeface="HGPｺﾞｼｯｸM" pitchFamily="50" charset="-128"/>
              </a:rPr>
              <a:t>PROGRAMME</a:t>
            </a:r>
            <a:r>
              <a:rPr lang="ja-JP" altLang="en-US" sz="1200" dirty="0" smtClean="0">
                <a:latin typeface="+mn-lt"/>
                <a:ea typeface="HGPｺﾞｼｯｸM" pitchFamily="50" charset="-128"/>
              </a:rPr>
              <a:t>　</a:t>
            </a:r>
          </a:p>
        </p:txBody>
      </p:sp>
      <p:sp>
        <p:nvSpPr>
          <p:cNvPr id="41" name="L 字 40"/>
          <p:cNvSpPr/>
          <p:nvPr/>
        </p:nvSpPr>
        <p:spPr>
          <a:xfrm>
            <a:off x="599281" y="5123739"/>
            <a:ext cx="6289675" cy="307975"/>
          </a:xfrm>
          <a:prstGeom prst="corner">
            <a:avLst>
              <a:gd name="adj1" fmla="val 12170"/>
              <a:gd name="adj2" fmla="val 51562"/>
            </a:avLst>
          </a:prstGeom>
          <a:solidFill>
            <a:srgbClr val="0070C0"/>
          </a:solidFill>
          <a:ln w="25400" cap="flat" cmpd="sng" algn="ctr">
            <a:solidFill>
              <a:schemeClr val="accent1"/>
            </a:solidFill>
            <a:prstDash val="solid"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0" kern="0" dirty="0">
              <a:solidFill>
                <a:sysClr val="window" lastClr="FFFFFF"/>
              </a:solidFill>
              <a:latin typeface="HGPｺﾞｼｯｸM" pitchFamily="50" charset="-128"/>
              <a:ea typeface="HGPｺﾞｼｯｸM" pitchFamily="50" charset="-128"/>
            </a:endParaRPr>
          </a:p>
        </p:txBody>
      </p:sp>
      <p:cxnSp>
        <p:nvCxnSpPr>
          <p:cNvPr id="42" name="直線コネクタ 20"/>
          <p:cNvCxnSpPr>
            <a:cxnSpLocks noChangeShapeType="1"/>
          </p:cNvCxnSpPr>
          <p:nvPr/>
        </p:nvCxnSpPr>
        <p:spPr bwMode="auto">
          <a:xfrm>
            <a:off x="541338" y="3613150"/>
            <a:ext cx="2584450" cy="0"/>
          </a:xfrm>
          <a:prstGeom prst="line">
            <a:avLst/>
          </a:prstGeom>
          <a:noFill/>
          <a:ln w="9525" algn="ctr">
            <a:solidFill>
              <a:srgbClr val="4F6228">
                <a:alpha val="50195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直線コネクタ 21"/>
          <p:cNvCxnSpPr>
            <a:cxnSpLocks noChangeShapeType="1"/>
          </p:cNvCxnSpPr>
          <p:nvPr/>
        </p:nvCxnSpPr>
        <p:spPr bwMode="auto">
          <a:xfrm>
            <a:off x="4356100" y="3614738"/>
            <a:ext cx="2616200" cy="0"/>
          </a:xfrm>
          <a:prstGeom prst="line">
            <a:avLst/>
          </a:prstGeom>
          <a:noFill/>
          <a:ln w="9525" algn="ctr">
            <a:solidFill>
              <a:srgbClr val="4F6228">
                <a:alpha val="50195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" name="テキスト ボックス 1"/>
          <p:cNvSpPr txBox="1">
            <a:spLocks noChangeArrowheads="1"/>
          </p:cNvSpPr>
          <p:nvPr/>
        </p:nvSpPr>
        <p:spPr bwMode="auto">
          <a:xfrm>
            <a:off x="2341563" y="4976813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endParaRPr kumimoji="1" lang="en-US" altLang="ja-JP" dirty="0"/>
          </a:p>
        </p:txBody>
      </p:sp>
      <p:sp>
        <p:nvSpPr>
          <p:cNvPr id="48" name="テキスト ボックス 1"/>
          <p:cNvSpPr txBox="1">
            <a:spLocks noChangeArrowheads="1"/>
          </p:cNvSpPr>
          <p:nvPr/>
        </p:nvSpPr>
        <p:spPr bwMode="auto">
          <a:xfrm>
            <a:off x="540271" y="663575"/>
            <a:ext cx="66262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2800" dirty="0" smtClean="0">
                <a:solidFill>
                  <a:schemeClr val="tx1"/>
                </a:solidFill>
              </a:rPr>
              <a:t>ライゾデグ</a:t>
            </a:r>
            <a:r>
              <a:rPr lang="en-US" altLang="ja-JP" sz="2800" baseline="30000" dirty="0" smtClean="0">
                <a:solidFill>
                  <a:schemeClr val="tx1"/>
                </a:solidFill>
              </a:rPr>
              <a:t>®</a:t>
            </a:r>
            <a:r>
              <a:rPr lang="ja-JP" altLang="en-US" sz="2800" dirty="0" smtClean="0">
                <a:solidFill>
                  <a:schemeClr val="tx1"/>
                </a:solidFill>
              </a:rPr>
              <a:t>配合注</a:t>
            </a:r>
            <a:endParaRPr lang="en-US" altLang="ja-JP" sz="2800" baseline="30000" dirty="0" smtClean="0">
              <a:solidFill>
                <a:schemeClr val="tx1"/>
              </a:solidFill>
            </a:endParaRPr>
          </a:p>
          <a:p>
            <a:pPr algn="ctr" eaLnBrk="1" hangingPunct="1"/>
            <a:r>
              <a:rPr lang="ja-JP" altLang="ja-JP" sz="2800" dirty="0" smtClean="0">
                <a:solidFill>
                  <a:schemeClr val="tx1"/>
                </a:solidFill>
              </a:rPr>
              <a:t>サテライトダイアログ</a:t>
            </a:r>
            <a:r>
              <a:rPr lang="ja-JP" altLang="ja-JP" sz="2800" dirty="0">
                <a:solidFill>
                  <a:schemeClr val="tx1"/>
                </a:solidFill>
              </a:rPr>
              <a:t>開催のご案内</a:t>
            </a:r>
          </a:p>
        </p:txBody>
      </p:sp>
      <p:sp>
        <p:nvSpPr>
          <p:cNvPr id="49" name="角丸四角形 5"/>
          <p:cNvSpPr>
            <a:spLocks noChangeArrowheads="1"/>
          </p:cNvSpPr>
          <p:nvPr/>
        </p:nvSpPr>
        <p:spPr bwMode="auto">
          <a:xfrm>
            <a:off x="1074986" y="4374778"/>
            <a:ext cx="833437" cy="3238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3"/>
              </a:gs>
              <a:gs pos="50000">
                <a:srgbClr val="0070C0"/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2700000" scaled="1"/>
          </a:gradFill>
          <a:ln>
            <a:noFill/>
          </a:ln>
        </p:spPr>
        <p:txBody>
          <a:bodyPr wrap="none" lIns="72000" tIns="72000" rIns="72000" bIns="72000" anchor="ctr"/>
          <a:lstStyle>
            <a:lvl1pPr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1600" b="0" dirty="0">
                <a:solidFill>
                  <a:schemeClr val="bg1"/>
                </a:solidFill>
                <a:latin typeface="Lucida Sans Unicode" pitchFamily="34" charset="0"/>
              </a:rPr>
              <a:t>会　場</a:t>
            </a:r>
          </a:p>
        </p:txBody>
      </p:sp>
      <p:sp>
        <p:nvSpPr>
          <p:cNvPr id="50" name="角丸四角形 5"/>
          <p:cNvSpPr>
            <a:spLocks noChangeArrowheads="1"/>
          </p:cNvSpPr>
          <p:nvPr/>
        </p:nvSpPr>
        <p:spPr bwMode="auto">
          <a:xfrm>
            <a:off x="1074986" y="3906838"/>
            <a:ext cx="833437" cy="3238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3"/>
              </a:gs>
              <a:gs pos="50000">
                <a:srgbClr val="0070C0"/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2700000" scaled="1"/>
          </a:gradFill>
          <a:ln>
            <a:noFill/>
          </a:ln>
        </p:spPr>
        <p:txBody>
          <a:bodyPr wrap="none" lIns="72000" tIns="72000" rIns="72000" bIns="72000" anchor="ctr"/>
          <a:lstStyle>
            <a:lvl1pPr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1600" b="0" dirty="0">
                <a:solidFill>
                  <a:schemeClr val="bg1"/>
                </a:solidFill>
                <a:latin typeface="Lucida Sans Unicode" pitchFamily="34" charset="0"/>
              </a:rPr>
              <a:t>日　時</a:t>
            </a:r>
          </a:p>
        </p:txBody>
      </p:sp>
      <p:sp>
        <p:nvSpPr>
          <p:cNvPr id="51" name="角丸四角形 5"/>
          <p:cNvSpPr>
            <a:spLocks noChangeArrowheads="1"/>
          </p:cNvSpPr>
          <p:nvPr/>
        </p:nvSpPr>
        <p:spPr bwMode="auto">
          <a:xfrm>
            <a:off x="828303" y="7234674"/>
            <a:ext cx="833437" cy="3238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3"/>
              </a:gs>
              <a:gs pos="50000">
                <a:srgbClr val="0070C0"/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2700000" scaled="1"/>
          </a:gradFill>
          <a:ln>
            <a:noFill/>
          </a:ln>
        </p:spPr>
        <p:txBody>
          <a:bodyPr wrap="none" lIns="72000" tIns="72000" rIns="72000" bIns="72000" anchor="ctr"/>
          <a:lstStyle>
            <a:lvl1pPr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1600" b="0" dirty="0" smtClean="0">
                <a:solidFill>
                  <a:schemeClr val="bg1"/>
                </a:solidFill>
                <a:latin typeface="Lucida Sans Unicode" pitchFamily="34" charset="0"/>
              </a:rPr>
              <a:t>演　者</a:t>
            </a:r>
            <a:endParaRPr lang="en-US" altLang="ja-JP" sz="1600" b="0" dirty="0" smtClean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20" name="角丸四角形 5"/>
          <p:cNvSpPr>
            <a:spLocks noChangeArrowheads="1"/>
          </p:cNvSpPr>
          <p:nvPr/>
        </p:nvSpPr>
        <p:spPr bwMode="auto">
          <a:xfrm>
            <a:off x="674688" y="735583"/>
            <a:ext cx="6214267" cy="1298749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49000">
                <a:srgbClr val="0070C0"/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2700000" scaled="1"/>
          </a:gradFill>
          <a:ln>
            <a:noFill/>
          </a:ln>
        </p:spPr>
        <p:txBody>
          <a:bodyPr wrap="none" lIns="72000" tIns="72000" rIns="72000" bIns="72000" anchor="ctr"/>
          <a:lstStyle>
            <a:lvl1pPr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3600" dirty="0" smtClean="0">
                <a:solidFill>
                  <a:schemeClr val="bg1"/>
                </a:solidFill>
              </a:rPr>
              <a:t>インスリン</a:t>
            </a:r>
            <a:r>
              <a:rPr lang="en-US" altLang="ja-JP" sz="3600" dirty="0" smtClean="0">
                <a:solidFill>
                  <a:schemeClr val="bg1"/>
                </a:solidFill>
              </a:rPr>
              <a:t>UP DATE</a:t>
            </a:r>
            <a:r>
              <a:rPr lang="ja-JP" altLang="en-US" sz="3600" dirty="0" smtClean="0">
                <a:solidFill>
                  <a:schemeClr val="bg1"/>
                </a:solidFill>
              </a:rPr>
              <a:t>セミナー</a:t>
            </a:r>
            <a:endParaRPr lang="en-US" altLang="ja-JP" sz="3600" dirty="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ja-JP" altLang="ja-JP" sz="3600" dirty="0" smtClean="0">
                <a:solidFill>
                  <a:schemeClr val="bg1"/>
                </a:solidFill>
              </a:rPr>
              <a:t>のご案内</a:t>
            </a:r>
            <a:endParaRPr lang="ja-JP" altLang="en-US" sz="3600" b="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21" name="テキスト ボックス 2"/>
          <p:cNvSpPr txBox="1">
            <a:spLocks noChangeArrowheads="1"/>
          </p:cNvSpPr>
          <p:nvPr/>
        </p:nvSpPr>
        <p:spPr bwMode="auto">
          <a:xfrm>
            <a:off x="1964665" y="4329296"/>
            <a:ext cx="43529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dirty="0"/>
              <a:t>福井県医師会館　</a:t>
            </a:r>
            <a:r>
              <a:rPr lang="en-US" altLang="ja-JP" dirty="0"/>
              <a:t>2F </a:t>
            </a:r>
            <a:r>
              <a:rPr lang="ja-JP" altLang="en-US" dirty="0" smtClean="0"/>
              <a:t>大ホール</a:t>
            </a:r>
            <a:endParaRPr kumimoji="1" lang="en-US" altLang="ja-JP" dirty="0"/>
          </a:p>
        </p:txBody>
      </p:sp>
      <p:sp>
        <p:nvSpPr>
          <p:cNvPr id="22" name="テキスト ボックス 2"/>
          <p:cNvSpPr txBox="1">
            <a:spLocks noChangeArrowheads="1"/>
          </p:cNvSpPr>
          <p:nvPr/>
        </p:nvSpPr>
        <p:spPr bwMode="auto">
          <a:xfrm>
            <a:off x="2019994" y="4694669"/>
            <a:ext cx="4626269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kumimoji="1" lang="ja-JP" altLang="en-US" sz="1300" b="0" dirty="0"/>
              <a:t>住所</a:t>
            </a:r>
            <a:r>
              <a:rPr kumimoji="1" lang="ja-JP" altLang="en-US" sz="1300" b="0" dirty="0" smtClean="0"/>
              <a:t>：</a:t>
            </a:r>
            <a:r>
              <a:rPr lang="ja-JP" altLang="en-US" sz="1300" b="0" dirty="0"/>
              <a:t>福井県</a:t>
            </a:r>
            <a:r>
              <a:rPr lang="zh-TW" altLang="en-US" sz="1300" b="0" dirty="0" smtClean="0"/>
              <a:t>福井市</a:t>
            </a:r>
            <a:r>
              <a:rPr lang="zh-TW" altLang="en-US" sz="1300" b="0" dirty="0"/>
              <a:t>大願寺</a:t>
            </a:r>
            <a:r>
              <a:rPr lang="en-US" altLang="zh-TW" sz="1300" b="0" dirty="0" smtClean="0"/>
              <a:t>3-4-10</a:t>
            </a:r>
            <a:r>
              <a:rPr lang="ja-JP" altLang="en-US" sz="1300" b="0" dirty="0" smtClean="0"/>
              <a:t>　</a:t>
            </a:r>
            <a:r>
              <a:rPr lang="en-US" altLang="zh-TW" sz="1300" b="0" dirty="0" smtClean="0"/>
              <a:t>TEL</a:t>
            </a:r>
            <a:r>
              <a:rPr lang="zh-TW" altLang="en-US" sz="1300" b="0" dirty="0" smtClean="0"/>
              <a:t>：（</a:t>
            </a:r>
            <a:r>
              <a:rPr lang="en-US" altLang="zh-TW" sz="1300" b="0" dirty="0" smtClean="0"/>
              <a:t>0776</a:t>
            </a:r>
            <a:r>
              <a:rPr lang="zh-TW" altLang="en-US" sz="1300" b="0" dirty="0" smtClean="0"/>
              <a:t>）</a:t>
            </a:r>
            <a:r>
              <a:rPr lang="en-US" altLang="zh-TW" sz="1300" b="0" dirty="0" smtClean="0"/>
              <a:t>24-0387</a:t>
            </a:r>
            <a:endParaRPr kumimoji="1" lang="en-US" altLang="ja-JP" sz="1300" b="0" dirty="0"/>
          </a:p>
        </p:txBody>
      </p:sp>
      <p:sp>
        <p:nvSpPr>
          <p:cNvPr id="23" name="角丸四角形 5"/>
          <p:cNvSpPr>
            <a:spLocks noChangeArrowheads="1"/>
          </p:cNvSpPr>
          <p:nvPr/>
        </p:nvSpPr>
        <p:spPr bwMode="auto">
          <a:xfrm>
            <a:off x="828303" y="6498828"/>
            <a:ext cx="833437" cy="3238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3"/>
              </a:gs>
              <a:gs pos="50000">
                <a:srgbClr val="0070C0"/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2700000" scaled="1"/>
          </a:gradFill>
          <a:ln>
            <a:noFill/>
          </a:ln>
        </p:spPr>
        <p:txBody>
          <a:bodyPr wrap="none" lIns="72000" tIns="72000" rIns="72000" bIns="72000" anchor="ctr"/>
          <a:lstStyle>
            <a:lvl1pPr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1600" b="0" dirty="0" smtClean="0">
                <a:solidFill>
                  <a:schemeClr val="bg1"/>
                </a:solidFill>
                <a:latin typeface="Lucida Sans Unicode" pitchFamily="34" charset="0"/>
              </a:rPr>
              <a:t>座　長</a:t>
            </a:r>
            <a:endParaRPr lang="en-US" altLang="ja-JP" sz="1600" b="0" dirty="0" smtClean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24" name="正方形/長方形 2"/>
          <p:cNvSpPr>
            <a:spLocks noChangeArrowheads="1"/>
          </p:cNvSpPr>
          <p:nvPr/>
        </p:nvSpPr>
        <p:spPr bwMode="auto">
          <a:xfrm>
            <a:off x="828303" y="4991894"/>
            <a:ext cx="581601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600" b="0" dirty="0">
                <a:solidFill>
                  <a:srgbClr val="002060"/>
                </a:solidFill>
              </a:rPr>
              <a:t>製品紹介　 </a:t>
            </a:r>
            <a:r>
              <a:rPr lang="en-US" altLang="ja-JP" sz="1600" b="0" dirty="0" smtClean="0">
                <a:solidFill>
                  <a:srgbClr val="002060"/>
                </a:solidFill>
              </a:rPr>
              <a:t>19:00-19:10</a:t>
            </a:r>
            <a:r>
              <a:rPr lang="ja-JP" altLang="en-US" sz="2000" dirty="0" smtClean="0">
                <a:solidFill>
                  <a:srgbClr val="002060"/>
                </a:solidFill>
              </a:rPr>
              <a:t>  </a:t>
            </a:r>
            <a:r>
              <a:rPr lang="ja-JP" altLang="en-US" sz="1600" b="0" dirty="0">
                <a:solidFill>
                  <a:srgbClr val="002060"/>
                </a:solidFill>
              </a:rPr>
              <a:t>ノボ ノルディスク ファーマ株式</a:t>
            </a:r>
            <a:r>
              <a:rPr lang="ja-JP" altLang="en-US" sz="1600" b="0" dirty="0" smtClean="0">
                <a:solidFill>
                  <a:srgbClr val="002060"/>
                </a:solidFill>
              </a:rPr>
              <a:t>会社</a:t>
            </a:r>
            <a:endParaRPr lang="en-US" altLang="ja-JP" sz="1600" b="0" dirty="0">
              <a:solidFill>
                <a:srgbClr val="002060"/>
              </a:solidFill>
            </a:endParaRPr>
          </a:p>
        </p:txBody>
      </p:sp>
      <p:sp>
        <p:nvSpPr>
          <p:cNvPr id="25" name="L 字 24"/>
          <p:cNvSpPr/>
          <p:nvPr/>
        </p:nvSpPr>
        <p:spPr>
          <a:xfrm>
            <a:off x="612279" y="6082546"/>
            <a:ext cx="6289675" cy="307975"/>
          </a:xfrm>
          <a:prstGeom prst="corner">
            <a:avLst>
              <a:gd name="adj1" fmla="val 12170"/>
              <a:gd name="adj2" fmla="val 51562"/>
            </a:avLst>
          </a:prstGeom>
          <a:solidFill>
            <a:srgbClr val="0070C0"/>
          </a:solidFill>
          <a:ln w="25400" cap="flat" cmpd="sng" algn="ctr">
            <a:solidFill>
              <a:schemeClr val="accent1"/>
            </a:solidFill>
            <a:prstDash val="solid"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0" kern="0" dirty="0">
              <a:solidFill>
                <a:sysClr val="window" lastClr="FFFFFF"/>
              </a:solidFill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26" name="正方形/長方形 2"/>
          <p:cNvSpPr>
            <a:spLocks noChangeArrowheads="1"/>
          </p:cNvSpPr>
          <p:nvPr/>
        </p:nvSpPr>
        <p:spPr bwMode="auto">
          <a:xfrm>
            <a:off x="821796" y="6010538"/>
            <a:ext cx="260359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l" eaLnBrk="1" hangingPunct="1"/>
            <a:r>
              <a:rPr kumimoji="1" lang="ja-JP" altLang="en-US" sz="1600" b="0" dirty="0">
                <a:solidFill>
                  <a:srgbClr val="002060"/>
                </a:solidFill>
              </a:rPr>
              <a:t>特別講演 　</a:t>
            </a:r>
            <a:r>
              <a:rPr kumimoji="1" lang="en-US" altLang="ja-JP" sz="1600" b="0" dirty="0" smtClean="0">
                <a:solidFill>
                  <a:srgbClr val="002060"/>
                </a:solidFill>
              </a:rPr>
              <a:t>19:10-20:40</a:t>
            </a:r>
            <a:r>
              <a:rPr kumimoji="1" lang="ja-JP" altLang="en-US" sz="1600" b="0" dirty="0" smtClean="0">
                <a:solidFill>
                  <a:srgbClr val="002060"/>
                </a:solidFill>
              </a:rPr>
              <a:t> </a:t>
            </a:r>
            <a:endParaRPr kumimoji="1" lang="en-US" altLang="ja-JP" sz="1600" b="0" dirty="0">
              <a:solidFill>
                <a:srgbClr val="00206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692398" y="7180554"/>
            <a:ext cx="54118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kumimoji="0" lang="ja-JP" altLang="en-US" sz="2000" b="1" dirty="0">
                <a:solidFill>
                  <a:srgbClr val="001965"/>
                </a:solidFill>
                <a:latin typeface="Verdana" pitchFamily="34" charset="0"/>
                <a:ea typeface="ＭＳ Ｐゴシック" charset="-128"/>
              </a:rPr>
              <a:t>福井県済生会病院　</a:t>
            </a:r>
          </a:p>
        </p:txBody>
      </p:sp>
      <p:sp>
        <p:nvSpPr>
          <p:cNvPr id="29" name="Text Box 33"/>
          <p:cNvSpPr txBox="1">
            <a:spLocks noChangeArrowheads="1"/>
          </p:cNvSpPr>
          <p:nvPr/>
        </p:nvSpPr>
        <p:spPr bwMode="auto">
          <a:xfrm>
            <a:off x="600496" y="7895755"/>
            <a:ext cx="6376304" cy="90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>
            <a:spAutoFit/>
          </a:bodyPr>
          <a:lstStyle>
            <a:lvl1pPr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800" dirty="0" smtClean="0">
                <a:solidFill>
                  <a:srgbClr val="7030A0"/>
                </a:solidFill>
              </a:rPr>
              <a:t>　</a:t>
            </a:r>
            <a:r>
              <a:rPr lang="en-US" altLang="ja-JP" sz="2800" dirty="0" smtClean="0">
                <a:solidFill>
                  <a:srgbClr val="002060"/>
                </a:solidFill>
              </a:rPr>
              <a:t>『</a:t>
            </a:r>
            <a:r>
              <a:rPr lang="ja-JP" altLang="en-US" sz="2800" dirty="0">
                <a:solidFill>
                  <a:srgbClr val="002060"/>
                </a:solidFill>
              </a:rPr>
              <a:t>新規</a:t>
            </a:r>
            <a:r>
              <a:rPr lang="ja-JP" altLang="en-US" sz="2800" dirty="0" smtClean="0">
                <a:solidFill>
                  <a:srgbClr val="002060"/>
                </a:solidFill>
              </a:rPr>
              <a:t>インスリン製剤による</a:t>
            </a:r>
            <a:endParaRPr lang="en-US" altLang="ja-JP" sz="2800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ja-JP" altLang="en-US" sz="2800" dirty="0">
                <a:solidFill>
                  <a:srgbClr val="002060"/>
                </a:solidFill>
              </a:rPr>
              <a:t>　</a:t>
            </a:r>
            <a:r>
              <a:rPr lang="ja-JP" altLang="en-US" sz="2800" dirty="0" smtClean="0">
                <a:solidFill>
                  <a:srgbClr val="002060"/>
                </a:solidFill>
              </a:rPr>
              <a:t>　　　　　　　　    </a:t>
            </a:r>
            <a:r>
              <a:rPr lang="ja-JP" altLang="en-US" sz="2800" dirty="0" smtClean="0">
                <a:solidFill>
                  <a:srgbClr val="002060"/>
                </a:solidFill>
              </a:rPr>
              <a:t>　　　糖尿病</a:t>
            </a:r>
            <a:r>
              <a:rPr lang="ja-JP" altLang="en-US" sz="2800" dirty="0">
                <a:solidFill>
                  <a:srgbClr val="002060"/>
                </a:solidFill>
              </a:rPr>
              <a:t>治療</a:t>
            </a:r>
            <a:r>
              <a:rPr lang="ja-JP" altLang="en-US" sz="2800" dirty="0" smtClean="0">
                <a:solidFill>
                  <a:srgbClr val="002060"/>
                </a:solidFill>
              </a:rPr>
              <a:t>戦略</a:t>
            </a:r>
            <a:r>
              <a:rPr kumimoji="1" lang="en-US" altLang="ja-JP" sz="2800" dirty="0" smtClean="0">
                <a:solidFill>
                  <a:srgbClr val="002060"/>
                </a:solidFill>
              </a:rPr>
              <a:t>』</a:t>
            </a:r>
            <a:endParaRPr lang="en-US" altLang="ja-JP" sz="2800" dirty="0">
              <a:solidFill>
                <a:srgbClr val="002060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04014" y="5575266"/>
            <a:ext cx="62824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ja-JP" altLang="en-US" sz="16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</a:rPr>
              <a:t>　</a:t>
            </a:r>
            <a:r>
              <a:rPr lang="ja-JP" altLang="en-US" sz="1600" dirty="0" smtClean="0">
                <a:solidFill>
                  <a:srgbClr val="002060"/>
                </a:solidFill>
                <a:latin typeface="Verdana" pitchFamily="34" charset="0"/>
                <a:ea typeface="ＭＳ Ｐゴシック" charset="-128"/>
              </a:rPr>
              <a:t>　</a:t>
            </a:r>
            <a:r>
              <a:rPr lang="en-US" altLang="ja-JP" sz="1600" dirty="0" smtClean="0">
                <a:solidFill>
                  <a:srgbClr val="002060"/>
                </a:solidFill>
                <a:latin typeface="Verdana" pitchFamily="34" charset="0"/>
                <a:ea typeface="ＭＳ Ｐゴシック" charset="-128"/>
              </a:rPr>
              <a:t>『</a:t>
            </a:r>
            <a:r>
              <a:rPr lang="ja-JP" altLang="en-US" sz="1600" dirty="0" smtClean="0">
                <a:solidFill>
                  <a:srgbClr val="002060"/>
                </a:solidFill>
                <a:latin typeface="Verdana" pitchFamily="34" charset="0"/>
                <a:ea typeface="ＭＳ Ｐゴシック" charset="-128"/>
              </a:rPr>
              <a:t>ライゾデグ配合注フレックスタッチについて</a:t>
            </a:r>
            <a:r>
              <a:rPr lang="en-US" altLang="ja-JP" sz="1600" dirty="0" smtClean="0">
                <a:solidFill>
                  <a:srgbClr val="002060"/>
                </a:solidFill>
                <a:latin typeface="Verdana" pitchFamily="34" charset="0"/>
                <a:ea typeface="ＭＳ Ｐゴシック" charset="-128"/>
              </a:rPr>
              <a:t>』</a:t>
            </a:r>
            <a:endParaRPr lang="en-US" altLang="ja-JP" sz="1600" dirty="0">
              <a:solidFill>
                <a:srgbClr val="002060"/>
              </a:solidFill>
              <a:latin typeface="Verdana" pitchFamily="34" charset="0"/>
              <a:ea typeface="ＭＳ Ｐゴシック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692399" y="6458352"/>
            <a:ext cx="47536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kumimoji="0" lang="ja-JP" altLang="en-US" sz="2000" b="1" dirty="0">
                <a:solidFill>
                  <a:srgbClr val="001965"/>
                </a:solidFill>
                <a:latin typeface="Verdana" pitchFamily="34" charset="0"/>
                <a:ea typeface="ＭＳ Ｐゴシック" charset="-128"/>
              </a:rPr>
              <a:t>福井県立病院　内分泌・</a:t>
            </a:r>
            <a:r>
              <a:rPr kumimoji="0" lang="ja-JP" altLang="en-US" sz="2000" b="1" dirty="0" smtClean="0">
                <a:solidFill>
                  <a:srgbClr val="001965"/>
                </a:solidFill>
                <a:latin typeface="Verdana" pitchFamily="34" charset="0"/>
                <a:ea typeface="ＭＳ Ｐゴシック" charset="-128"/>
              </a:rPr>
              <a:t>代謝内科</a:t>
            </a:r>
            <a:endParaRPr kumimoji="0" lang="ja-JP" altLang="en-US" sz="2000" b="1" dirty="0">
              <a:solidFill>
                <a:srgbClr val="001965"/>
              </a:solidFill>
              <a:latin typeface="Verdana" pitchFamily="34" charset="0"/>
              <a:ea typeface="ＭＳ Ｐゴシック" charset="-128"/>
            </a:endParaRPr>
          </a:p>
        </p:txBody>
      </p:sp>
      <p:sp>
        <p:nvSpPr>
          <p:cNvPr id="53" name="Text Box 33"/>
          <p:cNvSpPr txBox="1">
            <a:spLocks noChangeArrowheads="1"/>
          </p:cNvSpPr>
          <p:nvPr/>
        </p:nvSpPr>
        <p:spPr bwMode="auto">
          <a:xfrm>
            <a:off x="1400993" y="6836280"/>
            <a:ext cx="518795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>
            <a:spAutoFit/>
          </a:bodyPr>
          <a:lstStyle>
            <a:lvl1pPr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r" eaLnBrk="1" hangingPunct="1"/>
            <a:r>
              <a:rPr lang="zh-TW" altLang="en-US" sz="2000" dirty="0"/>
              <a:t>　</a:t>
            </a:r>
            <a:r>
              <a:rPr lang="ja-JP" altLang="en-US" sz="2000" dirty="0"/>
              <a:t>医長</a:t>
            </a:r>
            <a:r>
              <a:rPr lang="zh-TW" altLang="en-US" sz="2000" dirty="0"/>
              <a:t>　</a:t>
            </a:r>
            <a:r>
              <a:rPr lang="ja-JP" altLang="en-US" sz="2000" dirty="0"/>
              <a:t>勝田</a:t>
            </a:r>
            <a:r>
              <a:rPr lang="zh-TW" altLang="en-US" sz="2000" dirty="0"/>
              <a:t>　</a:t>
            </a:r>
            <a:r>
              <a:rPr lang="ja-JP" altLang="en-US" sz="2000" dirty="0" smtClean="0"/>
              <a:t>裕子　</a:t>
            </a:r>
            <a:r>
              <a:rPr lang="zh-TW" altLang="en-US" sz="2000" dirty="0" smtClean="0"/>
              <a:t>先生</a:t>
            </a:r>
            <a:endParaRPr lang="zh-TW" altLang="en-US" sz="2000" dirty="0"/>
          </a:p>
        </p:txBody>
      </p:sp>
      <p:sp>
        <p:nvSpPr>
          <p:cNvPr id="54" name="Text Box 33"/>
          <p:cNvSpPr txBox="1">
            <a:spLocks noChangeArrowheads="1"/>
          </p:cNvSpPr>
          <p:nvPr/>
        </p:nvSpPr>
        <p:spPr bwMode="auto">
          <a:xfrm>
            <a:off x="1404367" y="7572126"/>
            <a:ext cx="518795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>
            <a:spAutoFit/>
          </a:bodyPr>
          <a:lstStyle>
            <a:lvl1pPr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r" eaLnBrk="1" hangingPunct="1"/>
            <a:r>
              <a:rPr lang="zh-TW" altLang="en-US" sz="2000" dirty="0"/>
              <a:t>　内科部長　</a:t>
            </a:r>
            <a:r>
              <a:rPr lang="zh-TW" altLang="en-US" sz="2000" dirty="0" smtClean="0"/>
              <a:t>番度</a:t>
            </a:r>
            <a:r>
              <a:rPr lang="zh-TW" altLang="en-US" sz="2000" dirty="0"/>
              <a:t>　</a:t>
            </a:r>
            <a:r>
              <a:rPr lang="zh-TW" altLang="en-US" sz="2000" dirty="0" smtClean="0"/>
              <a:t>行弘</a:t>
            </a:r>
            <a:r>
              <a:rPr lang="ja-JP" altLang="en-US" sz="2000" dirty="0" smtClean="0"/>
              <a:t>　</a:t>
            </a:r>
            <a:r>
              <a:rPr lang="zh-TW" altLang="en-US" sz="2000" dirty="0" smtClean="0"/>
              <a:t>先生</a:t>
            </a:r>
            <a:endParaRPr lang="zh-TW" altLang="en-US" sz="2000" dirty="0"/>
          </a:p>
        </p:txBody>
      </p:sp>
      <p:sp>
        <p:nvSpPr>
          <p:cNvPr id="30" name="テキスト ボックス 21"/>
          <p:cNvSpPr txBox="1">
            <a:spLocks noChangeArrowheads="1"/>
          </p:cNvSpPr>
          <p:nvPr/>
        </p:nvSpPr>
        <p:spPr bwMode="auto">
          <a:xfrm>
            <a:off x="1661740" y="9436182"/>
            <a:ext cx="5283527" cy="669414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1965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1500"/>
              </a:lnSpc>
            </a:pPr>
            <a:endParaRPr lang="en-US" altLang="ja-JP" sz="14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ts val="1500"/>
              </a:lnSpc>
            </a:pPr>
            <a:r>
              <a:rPr lang="ja-JP" altLang="en-US" sz="1400" dirty="0" smtClean="0">
                <a:solidFill>
                  <a:schemeClr val="tx1"/>
                </a:solidFill>
              </a:rPr>
              <a:t>　共催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：福井県病院薬剤師会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/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福井県薬剤師会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ts val="1500"/>
              </a:lnSpc>
            </a:pPr>
            <a:r>
              <a:rPr kumimoji="1" lang="ja-JP" altLang="en-US" sz="1400" dirty="0" smtClean="0">
                <a:solidFill>
                  <a:schemeClr val="tx1"/>
                </a:solidFill>
              </a:rPr>
              <a:t>　　　　　ノボ </a:t>
            </a:r>
            <a:r>
              <a:rPr kumimoji="1" lang="ja-JP" altLang="en-US" sz="1400" dirty="0">
                <a:solidFill>
                  <a:schemeClr val="tx1"/>
                </a:solidFill>
              </a:rPr>
              <a:t>ノルディスク ファーマ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株式会社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2393305" y="9266664"/>
            <a:ext cx="3011978" cy="261610"/>
          </a:xfrm>
          <a:prstGeom prst="rect">
            <a:avLst/>
          </a:prstGeom>
          <a:solidFill>
            <a:sysClr val="window" lastClr="FFFFFF"/>
          </a:solidFill>
        </p:spPr>
        <p:txBody>
          <a:bodyPr wrap="squar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</a:rPr>
              <a:t>※</a:t>
            </a:r>
            <a:r>
              <a:rPr kumimoji="0" lang="ja-JP" alt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</a:rPr>
              <a:t>当日は、お弁当をご用意致しております。</a:t>
            </a:r>
            <a:endParaRPr kumimoji="0" lang="en-US" altLang="ja-JP" sz="11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62740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177</TotalTime>
  <Words>126</Words>
  <Application>Microsoft Office PowerPoint</Application>
  <PresentationFormat>ユーザー設定</PresentationFormat>
  <Paragraphs>34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電通Ｓ＆Ｈ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Nishida</dc:creator>
  <cp:lastModifiedBy>YTAB (Yukihiro Takabatake)</cp:lastModifiedBy>
  <cp:revision>38</cp:revision>
  <cp:lastPrinted>2017-10-03T02:47:38Z</cp:lastPrinted>
  <dcterms:created xsi:type="dcterms:W3CDTF">2014-04-21T05:31:51Z</dcterms:created>
  <dcterms:modified xsi:type="dcterms:W3CDTF">2017-10-05T00:24:56Z</dcterms:modified>
</cp:coreProperties>
</file>