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68" r:id="rId2"/>
    <p:sldId id="263" r:id="rId3"/>
    <p:sldId id="260" r:id="rId4"/>
    <p:sldId id="261" r:id="rId5"/>
    <p:sldId id="262" r:id="rId6"/>
    <p:sldId id="264" r:id="rId7"/>
    <p:sldId id="265" r:id="rId8"/>
    <p:sldId id="266" r:id="rId9"/>
    <p:sldId id="267" r:id="rId10"/>
    <p:sldId id="270" r:id="rId11"/>
  </p:sldIdLst>
  <p:sldSz cx="9144000" cy="6858000" type="screen4x3"/>
  <p:notesSz cx="9906000" cy="67849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17" autoAdjust="0"/>
  </p:normalViewPr>
  <p:slideViewPr>
    <p:cSldViewPr snapToGrid="0">
      <p:cViewPr varScale="1">
        <p:scale>
          <a:sx n="79" d="100"/>
          <a:sy n="79" d="100"/>
        </p:scale>
        <p:origin x="159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1" d="100"/>
          <a:sy n="101" d="100"/>
        </p:scale>
        <p:origin x="283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D8F0703-A302-1BA0-2508-FA1A0D3A536F}"/>
              </a:ext>
            </a:extLst>
          </p:cNvPr>
          <p:cNvSpPr>
            <a:spLocks noGrp="1"/>
          </p:cNvSpPr>
          <p:nvPr>
            <p:ph type="hdr" sz="quarter"/>
          </p:nvPr>
        </p:nvSpPr>
        <p:spPr>
          <a:xfrm>
            <a:off x="0" y="0"/>
            <a:ext cx="4292600" cy="34082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D407E12-1EE2-2613-BA3B-2E2D8C9484DF}"/>
              </a:ext>
            </a:extLst>
          </p:cNvPr>
          <p:cNvSpPr>
            <a:spLocks noGrp="1"/>
          </p:cNvSpPr>
          <p:nvPr>
            <p:ph type="dt" sz="quarter" idx="1"/>
          </p:nvPr>
        </p:nvSpPr>
        <p:spPr>
          <a:xfrm>
            <a:off x="5611681" y="0"/>
            <a:ext cx="4292600" cy="340820"/>
          </a:xfrm>
          <a:prstGeom prst="rect">
            <a:avLst/>
          </a:prstGeom>
        </p:spPr>
        <p:txBody>
          <a:bodyPr vert="horz" lIns="91440" tIns="45720" rIns="91440" bIns="45720" rtlCol="0"/>
          <a:lstStyle>
            <a:lvl1pPr algn="r">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9D29BD75-379A-B20F-CDC4-FC7065D679E0}"/>
              </a:ext>
            </a:extLst>
          </p:cNvPr>
          <p:cNvSpPr>
            <a:spLocks noGrp="1"/>
          </p:cNvSpPr>
          <p:nvPr>
            <p:ph type="ftr" sz="quarter" idx="2"/>
          </p:nvPr>
        </p:nvSpPr>
        <p:spPr>
          <a:xfrm>
            <a:off x="0" y="6444157"/>
            <a:ext cx="4292600" cy="34081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ACE8322-ADFD-195C-345B-346B201DB769}"/>
              </a:ext>
            </a:extLst>
          </p:cNvPr>
          <p:cNvSpPr>
            <a:spLocks noGrp="1"/>
          </p:cNvSpPr>
          <p:nvPr>
            <p:ph type="sldNum" sz="quarter" idx="3"/>
          </p:nvPr>
        </p:nvSpPr>
        <p:spPr>
          <a:xfrm>
            <a:off x="5611681" y="6444157"/>
            <a:ext cx="4292600" cy="340819"/>
          </a:xfrm>
          <a:prstGeom prst="rect">
            <a:avLst/>
          </a:prstGeom>
        </p:spPr>
        <p:txBody>
          <a:bodyPr vert="horz" lIns="91440" tIns="45720" rIns="91440" bIns="45720" rtlCol="0" anchor="b"/>
          <a:lstStyle>
            <a:lvl1pPr algn="r">
              <a:defRPr sz="1200"/>
            </a:lvl1pPr>
          </a:lstStyle>
          <a:p>
            <a:endParaRPr kumimoji="1" lang="ja-JP" altLang="en-US" dirty="0"/>
          </a:p>
        </p:txBody>
      </p:sp>
    </p:spTree>
    <p:extLst>
      <p:ext uri="{BB962C8B-B14F-4D97-AF65-F5344CB8AC3E}">
        <p14:creationId xmlns:p14="http://schemas.microsoft.com/office/powerpoint/2010/main" val="7714287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364324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831420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20868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322576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365714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231433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74049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391007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12787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1372190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588EFD-CFC4-4790-8C99-057C1118E54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254712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88EFD-CFC4-4790-8C99-057C1118E54B}"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056DD-AE76-476F-9D4E-14BF5B835790}" type="slidenum">
              <a:rPr kumimoji="1" lang="ja-JP" altLang="en-US" smtClean="0"/>
              <a:t>‹#›</a:t>
            </a:fld>
            <a:endParaRPr kumimoji="1" lang="ja-JP" altLang="en-US"/>
          </a:p>
        </p:txBody>
      </p:sp>
    </p:spTree>
    <p:extLst>
      <p:ext uri="{BB962C8B-B14F-4D97-AF65-F5344CB8AC3E}">
        <p14:creationId xmlns:p14="http://schemas.microsoft.com/office/powerpoint/2010/main" val="2897226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CA25D73-678A-2B39-893B-453B063FFAED}"/>
              </a:ext>
            </a:extLst>
          </p:cNvPr>
          <p:cNvSpPr txBox="1"/>
          <p:nvPr/>
        </p:nvSpPr>
        <p:spPr>
          <a:xfrm>
            <a:off x="637045" y="2053590"/>
            <a:ext cx="7879080" cy="1323439"/>
          </a:xfrm>
          <a:prstGeom prst="rect">
            <a:avLst/>
          </a:prstGeom>
          <a:noFill/>
        </p:spPr>
        <p:txBody>
          <a:bodyPr wrap="none" rtlCol="0">
            <a:spAutoFit/>
          </a:bodyPr>
          <a:lstStyle/>
          <a:p>
            <a:pPr algn="ctr"/>
            <a:r>
              <a:rPr kumimoji="1" lang="ja-JP" altLang="en-US" sz="4000" dirty="0">
                <a:latin typeface="ＭＳ ゴシック" panose="020B0609070205080204" pitchFamily="49" charset="-128"/>
                <a:ea typeface="ＭＳ ゴシック" panose="020B0609070205080204" pitchFamily="49" charset="-128"/>
              </a:rPr>
              <a:t>電子処方箋に係るアンケート調査</a:t>
            </a:r>
            <a:endParaRPr kumimoji="1" lang="en-US" altLang="ja-JP" sz="4000" dirty="0">
              <a:latin typeface="ＭＳ ゴシック" panose="020B0609070205080204" pitchFamily="49" charset="-128"/>
              <a:ea typeface="ＭＳ ゴシック" panose="020B0609070205080204" pitchFamily="49" charset="-128"/>
            </a:endParaRPr>
          </a:p>
          <a:p>
            <a:pPr algn="ctr"/>
            <a:r>
              <a:rPr kumimoji="1" lang="ja-JP" altLang="en-US" sz="4000" dirty="0">
                <a:latin typeface="ＭＳ ゴシック" panose="020B0609070205080204" pitchFamily="49" charset="-128"/>
                <a:ea typeface="ＭＳ ゴシック" panose="020B0609070205080204" pitchFamily="49" charset="-128"/>
              </a:rPr>
              <a:t>結果報告</a:t>
            </a:r>
          </a:p>
        </p:txBody>
      </p:sp>
      <p:sp>
        <p:nvSpPr>
          <p:cNvPr id="5" name="テキスト ボックス 4">
            <a:extLst>
              <a:ext uri="{FF2B5EF4-FFF2-40B4-BE49-F238E27FC236}">
                <a16:creationId xmlns:a16="http://schemas.microsoft.com/office/drawing/2014/main" id="{28BB4477-B93F-2F6B-237A-03F7FCCD5BCF}"/>
              </a:ext>
            </a:extLst>
          </p:cNvPr>
          <p:cNvSpPr txBox="1"/>
          <p:nvPr/>
        </p:nvSpPr>
        <p:spPr>
          <a:xfrm>
            <a:off x="4749640" y="4898390"/>
            <a:ext cx="3416320" cy="954107"/>
          </a:xfrm>
          <a:prstGeom prst="rect">
            <a:avLst/>
          </a:prstGeom>
          <a:noFill/>
        </p:spPr>
        <p:txBody>
          <a:bodyPr wrap="none" rtlCol="0">
            <a:spAutoFit/>
          </a:bodyPr>
          <a:lstStyle/>
          <a:p>
            <a:pPr algn="r"/>
            <a:r>
              <a:rPr kumimoji="1" lang="ja-JP" altLang="en-US" sz="2800" dirty="0">
                <a:latin typeface="ＭＳ ゴシック" panose="020B0609070205080204" pitchFamily="49" charset="-128"/>
                <a:ea typeface="ＭＳ ゴシック" panose="020B0609070205080204" pitchFamily="49" charset="-128"/>
              </a:rPr>
              <a:t>福井県病院薬剤師会</a:t>
            </a:r>
            <a:endParaRPr kumimoji="1" lang="en-US" altLang="ja-JP" sz="2800" dirty="0">
              <a:latin typeface="ＭＳ ゴシック" panose="020B0609070205080204" pitchFamily="49" charset="-128"/>
              <a:ea typeface="ＭＳ ゴシック" panose="020B0609070205080204" pitchFamily="49" charset="-128"/>
            </a:endParaRPr>
          </a:p>
          <a:p>
            <a:pPr algn="r"/>
            <a:r>
              <a:rPr kumimoji="1" lang="ja-JP" altLang="en-US" sz="2800" dirty="0">
                <a:latin typeface="ＭＳ ゴシック" panose="020B0609070205080204" pitchFamily="49" charset="-128"/>
                <a:ea typeface="ＭＳ ゴシック" panose="020B0609070205080204" pitchFamily="49" charset="-128"/>
              </a:rPr>
              <a:t>業務委員会</a:t>
            </a:r>
            <a:endParaRPr kumimoji="1" lang="en-US" altLang="ja-JP"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1969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A144998-FAB1-3EE7-13AC-9D9C4D132E41}"/>
              </a:ext>
            </a:extLst>
          </p:cNvPr>
          <p:cNvSpPr txBox="1"/>
          <p:nvPr/>
        </p:nvSpPr>
        <p:spPr>
          <a:xfrm>
            <a:off x="257175" y="285750"/>
            <a:ext cx="902811" cy="523220"/>
          </a:xfrm>
          <a:prstGeom prst="rect">
            <a:avLst/>
          </a:prstGeom>
          <a:noFill/>
        </p:spPr>
        <p:txBody>
          <a:bodyPr wrap="none" rtlCol="0">
            <a:spAutoFit/>
          </a:bodyPr>
          <a:lstStyle/>
          <a:p>
            <a:r>
              <a:rPr kumimoji="1" lang="ja-JP" altLang="en-US" sz="2800" dirty="0">
                <a:latin typeface="ＭＳ ゴシック" panose="020B0609070205080204" pitchFamily="49" charset="-128"/>
                <a:ea typeface="ＭＳ ゴシック" panose="020B0609070205080204" pitchFamily="49" charset="-128"/>
              </a:rPr>
              <a:t>結語</a:t>
            </a:r>
            <a:endParaRPr kumimoji="1" lang="en-US" altLang="ja-JP" sz="28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F68A8A5D-58E6-54D0-0FD3-31C5D06F8945}"/>
              </a:ext>
            </a:extLst>
          </p:cNvPr>
          <p:cNvSpPr txBox="1"/>
          <p:nvPr/>
        </p:nvSpPr>
        <p:spPr>
          <a:xfrm>
            <a:off x="261799" y="1381760"/>
            <a:ext cx="8648521" cy="1631216"/>
          </a:xfrm>
          <a:prstGeom prst="rect">
            <a:avLst/>
          </a:prstGeom>
          <a:noFill/>
        </p:spPr>
        <p:txBody>
          <a:bodyPr wrap="none" rtlCol="0">
            <a:spAutoFit/>
          </a:bodyPr>
          <a:lstStyle/>
          <a:p>
            <a:r>
              <a:rPr lang="ja-JP" altLang="en-US" sz="2000" dirty="0">
                <a:latin typeface="ＭＳ ゴシック" panose="020B0609070205080204" pitchFamily="49" charset="-128"/>
                <a:ea typeface="ＭＳ ゴシック" panose="020B0609070205080204" pitchFamily="49" charset="-128"/>
              </a:rPr>
              <a:t>○薬剤師の業務負担が過度に増えないように、院内での運用手順を検討す</a:t>
            </a:r>
          </a:p>
          <a:p>
            <a:r>
              <a:rPr lang="ja-JP" altLang="en-US" sz="2000" dirty="0">
                <a:latin typeface="ＭＳ ゴシック" panose="020B0609070205080204" pitchFamily="49" charset="-128"/>
                <a:ea typeface="ＭＳ ゴシック" panose="020B0609070205080204" pitchFamily="49" charset="-128"/>
              </a:rPr>
              <a:t>　る際にはこの集計結果もご活用下さい。</a:t>
            </a:r>
          </a:p>
          <a:p>
            <a:endParaRPr lang="ja-JP" altLang="en-US"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○各病院で発生した問題やトラブルなどについては、情報共有していきた</a:t>
            </a:r>
          </a:p>
          <a:p>
            <a:r>
              <a:rPr lang="ja-JP" altLang="en-US" sz="2000" dirty="0">
                <a:latin typeface="ＭＳ ゴシック" panose="020B0609070205080204" pitchFamily="49" charset="-128"/>
                <a:ea typeface="ＭＳ ゴシック" panose="020B0609070205080204" pitchFamily="49" charset="-128"/>
              </a:rPr>
              <a:t>　いので業務委員会にも情報提供をお願いします。</a:t>
            </a:r>
          </a:p>
        </p:txBody>
      </p:sp>
    </p:spTree>
    <p:extLst>
      <p:ext uri="{BB962C8B-B14F-4D97-AF65-F5344CB8AC3E}">
        <p14:creationId xmlns:p14="http://schemas.microsoft.com/office/powerpoint/2010/main" val="3036779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91B3007-AA37-FC1D-9746-0558C9D67001}"/>
              </a:ext>
            </a:extLst>
          </p:cNvPr>
          <p:cNvSpPr txBox="1"/>
          <p:nvPr/>
        </p:nvSpPr>
        <p:spPr>
          <a:xfrm>
            <a:off x="257175" y="591194"/>
            <a:ext cx="8802410" cy="461665"/>
          </a:xfrm>
          <a:prstGeom prst="rect">
            <a:avLst/>
          </a:prstGeom>
          <a:noFill/>
        </p:spPr>
        <p:txBody>
          <a:bodyPr wrap="none" rtlCol="0">
            <a:spAutoFit/>
          </a:bodyPr>
          <a:lstStyle/>
          <a:p>
            <a:r>
              <a:rPr kumimoji="1" lang="ja-JP" altLang="en-US" sz="2400" dirty="0">
                <a:latin typeface="ＭＳ ゴシック" panose="020B0609070205080204" pitchFamily="49" charset="-128"/>
                <a:ea typeface="ＭＳ ゴシック" panose="020B0609070205080204" pitchFamily="49" charset="-128"/>
              </a:rPr>
              <a:t>２０２４年１２月　電子処方箋に係るアンケート調査を実施</a:t>
            </a:r>
          </a:p>
        </p:txBody>
      </p:sp>
      <p:sp>
        <p:nvSpPr>
          <p:cNvPr id="5" name="テキスト ボックス 4">
            <a:extLst>
              <a:ext uri="{FF2B5EF4-FFF2-40B4-BE49-F238E27FC236}">
                <a16:creationId xmlns:a16="http://schemas.microsoft.com/office/drawing/2014/main" id="{A22655BA-3658-671B-DCF5-745D1854689C}"/>
              </a:ext>
            </a:extLst>
          </p:cNvPr>
          <p:cNvSpPr txBox="1"/>
          <p:nvPr/>
        </p:nvSpPr>
        <p:spPr>
          <a:xfrm>
            <a:off x="908928" y="1391950"/>
            <a:ext cx="4801314" cy="461665"/>
          </a:xfrm>
          <a:prstGeom prst="rect">
            <a:avLst/>
          </a:prstGeom>
          <a:noFill/>
        </p:spPr>
        <p:txBody>
          <a:bodyPr wrap="none" rtlCol="0">
            <a:spAutoFit/>
          </a:bodyPr>
          <a:lstStyle/>
          <a:p>
            <a:r>
              <a:rPr kumimoji="1" lang="ja-JP" altLang="en-US" sz="2400" dirty="0">
                <a:latin typeface="ＭＳ ゴシック" panose="020B0609070205080204" pitchFamily="49" charset="-128"/>
                <a:ea typeface="ＭＳ ゴシック" panose="020B0609070205080204" pitchFamily="49" charset="-128"/>
              </a:rPr>
              <a:t>回答数：県内の医療機関２８施設</a:t>
            </a:r>
            <a:endParaRPr kumimoji="1" lang="en-US" altLang="ja-JP" sz="2400" u="sng"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52747CED-582E-4B02-ED58-EA23F711CEAF}"/>
              </a:ext>
            </a:extLst>
          </p:cNvPr>
          <p:cNvPicPr>
            <a:picLocks noChangeAspect="1"/>
          </p:cNvPicPr>
          <p:nvPr/>
        </p:nvPicPr>
        <p:blipFill>
          <a:blip r:embed="rId2"/>
          <a:stretch>
            <a:fillRect/>
          </a:stretch>
        </p:blipFill>
        <p:spPr>
          <a:xfrm>
            <a:off x="985519" y="2070133"/>
            <a:ext cx="7193281" cy="4779429"/>
          </a:xfrm>
          <a:prstGeom prst="rect">
            <a:avLst/>
          </a:prstGeom>
          <a:ln>
            <a:solidFill>
              <a:schemeClr val="tx1"/>
            </a:solidFill>
          </a:ln>
        </p:spPr>
      </p:pic>
    </p:spTree>
    <p:extLst>
      <p:ext uri="{BB962C8B-B14F-4D97-AF65-F5344CB8AC3E}">
        <p14:creationId xmlns:p14="http://schemas.microsoft.com/office/powerpoint/2010/main" val="129082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716F30A8-CC0C-DB50-A2C3-0796D4B0B1C7}"/>
              </a:ext>
            </a:extLst>
          </p:cNvPr>
          <p:cNvPicPr>
            <a:picLocks noChangeAspect="1"/>
          </p:cNvPicPr>
          <p:nvPr/>
        </p:nvPicPr>
        <p:blipFill>
          <a:blip r:embed="rId2"/>
          <a:stretch>
            <a:fillRect/>
          </a:stretch>
        </p:blipFill>
        <p:spPr>
          <a:xfrm>
            <a:off x="1563636" y="856760"/>
            <a:ext cx="6016728" cy="5144480"/>
          </a:xfrm>
          <a:prstGeom prst="rect">
            <a:avLst/>
          </a:prstGeom>
        </p:spPr>
      </p:pic>
      <p:sp>
        <p:nvSpPr>
          <p:cNvPr id="16" name="部分円 15">
            <a:extLst>
              <a:ext uri="{FF2B5EF4-FFF2-40B4-BE49-F238E27FC236}">
                <a16:creationId xmlns:a16="http://schemas.microsoft.com/office/drawing/2014/main" id="{3A7367C8-7A15-C6DC-1A16-4269863C3FE3}"/>
              </a:ext>
            </a:extLst>
          </p:cNvPr>
          <p:cNvSpPr/>
          <p:nvPr/>
        </p:nvSpPr>
        <p:spPr>
          <a:xfrm rot="15416154">
            <a:off x="2883932" y="1070260"/>
            <a:ext cx="3376292" cy="3343049"/>
          </a:xfrm>
          <a:prstGeom prst="pie">
            <a:avLst>
              <a:gd name="adj1" fmla="val 781752"/>
              <a:gd name="adj2" fmla="val 18515271"/>
            </a:avLst>
          </a:prstGeom>
          <a:solidFill>
            <a:srgbClr val="FF0000">
              <a:alpha val="80000"/>
            </a:srgbClr>
          </a:solid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L 字 16">
            <a:extLst>
              <a:ext uri="{FF2B5EF4-FFF2-40B4-BE49-F238E27FC236}">
                <a16:creationId xmlns:a16="http://schemas.microsoft.com/office/drawing/2014/main" id="{DB881CF0-445A-35A9-9222-2772428EC237}"/>
              </a:ext>
            </a:extLst>
          </p:cNvPr>
          <p:cNvSpPr/>
          <p:nvPr/>
        </p:nvSpPr>
        <p:spPr>
          <a:xfrm flipV="1">
            <a:off x="1847850" y="4616564"/>
            <a:ext cx="4552949" cy="1003183"/>
          </a:xfrm>
          <a:prstGeom prst="corner">
            <a:avLst>
              <a:gd name="adj1" fmla="val 69082"/>
              <a:gd name="adj2" fmla="val 353369"/>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134FF820-86E6-E814-DF43-6682B4123BCA}"/>
              </a:ext>
            </a:extLst>
          </p:cNvPr>
          <p:cNvGrpSpPr/>
          <p:nvPr/>
        </p:nvGrpSpPr>
        <p:grpSpPr>
          <a:xfrm>
            <a:off x="6203431" y="3472190"/>
            <a:ext cx="826020" cy="523220"/>
            <a:chOff x="6203430" y="3472190"/>
            <a:chExt cx="1112805" cy="523220"/>
          </a:xfrm>
        </p:grpSpPr>
        <p:sp>
          <p:nvSpPr>
            <p:cNvPr id="14" name="テキスト ボックス 13">
              <a:extLst>
                <a:ext uri="{FF2B5EF4-FFF2-40B4-BE49-F238E27FC236}">
                  <a16:creationId xmlns:a16="http://schemas.microsoft.com/office/drawing/2014/main" id="{CDFBD448-AE23-B78B-B45C-0178C871E990}"/>
                </a:ext>
              </a:extLst>
            </p:cNvPr>
            <p:cNvSpPr txBox="1"/>
            <p:nvPr/>
          </p:nvSpPr>
          <p:spPr>
            <a:xfrm>
              <a:off x="6203430" y="3472190"/>
              <a:ext cx="843501" cy="523220"/>
            </a:xfrm>
            <a:prstGeom prst="rect">
              <a:avLst/>
            </a:prstGeom>
            <a:noFill/>
          </p:spPr>
          <p:txBody>
            <a:bodyPr wrap="none" rtlCol="0">
              <a:spAutoFit/>
            </a:bodyPr>
            <a:lstStyle/>
            <a:p>
              <a:r>
                <a:rPr kumimoji="1" lang="en-US" altLang="ja-JP" sz="2800" dirty="0">
                  <a:solidFill>
                    <a:srgbClr val="FF0000"/>
                  </a:solidFill>
                  <a:latin typeface="Times New Roman" panose="02020603050405020304" pitchFamily="18" charset="0"/>
                  <a:cs typeface="Times New Roman" panose="02020603050405020304" pitchFamily="18" charset="0"/>
                </a:rPr>
                <a:t>86%</a:t>
              </a:r>
              <a:endParaRPr kumimoji="1" lang="ja-JP" altLang="en-US" sz="2800" dirty="0">
                <a:solidFill>
                  <a:srgbClr val="FF0000"/>
                </a:solidFill>
                <a:latin typeface="Times New Roman" panose="02020603050405020304" pitchFamily="18" charset="0"/>
                <a:cs typeface="Times New Roman" panose="02020603050405020304" pitchFamily="18" charset="0"/>
              </a:endParaRPr>
            </a:p>
          </p:txBody>
        </p:sp>
        <p:sp>
          <p:nvSpPr>
            <p:cNvPr id="2" name="正方形/長方形 1">
              <a:extLst>
                <a:ext uri="{FF2B5EF4-FFF2-40B4-BE49-F238E27FC236}">
                  <a16:creationId xmlns:a16="http://schemas.microsoft.com/office/drawing/2014/main" id="{50870FD0-338D-36FD-2CBE-75C024D1F85F}"/>
                </a:ext>
              </a:extLst>
            </p:cNvPr>
            <p:cNvSpPr/>
            <p:nvPr/>
          </p:nvSpPr>
          <p:spPr>
            <a:xfrm>
              <a:off x="6203430" y="3472190"/>
              <a:ext cx="1112805" cy="52322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テキスト ボックス 3">
            <a:extLst>
              <a:ext uri="{FF2B5EF4-FFF2-40B4-BE49-F238E27FC236}">
                <a16:creationId xmlns:a16="http://schemas.microsoft.com/office/drawing/2014/main" id="{1522C823-6811-3108-A715-6CA7F58330F7}"/>
              </a:ext>
            </a:extLst>
          </p:cNvPr>
          <p:cNvSpPr txBox="1"/>
          <p:nvPr/>
        </p:nvSpPr>
        <p:spPr>
          <a:xfrm>
            <a:off x="257175" y="285750"/>
            <a:ext cx="6288901" cy="523220"/>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1.</a:t>
            </a:r>
            <a:r>
              <a:rPr kumimoji="1" lang="ja-JP" altLang="en-US" sz="2800" dirty="0">
                <a:latin typeface="ＭＳ ゴシック" panose="020B0609070205080204" pitchFamily="49" charset="-128"/>
                <a:ea typeface="ＭＳ ゴシック" panose="020B0609070205080204" pitchFamily="49" charset="-128"/>
              </a:rPr>
              <a:t>使用している電子カルテのメーカー</a:t>
            </a:r>
          </a:p>
        </p:txBody>
      </p:sp>
      <p:sp>
        <p:nvSpPr>
          <p:cNvPr id="5" name="テキスト ボックス 4">
            <a:extLst>
              <a:ext uri="{FF2B5EF4-FFF2-40B4-BE49-F238E27FC236}">
                <a16:creationId xmlns:a16="http://schemas.microsoft.com/office/drawing/2014/main" id="{3785E115-B734-9ECD-9B44-F4AC248057E9}"/>
              </a:ext>
            </a:extLst>
          </p:cNvPr>
          <p:cNvSpPr txBox="1"/>
          <p:nvPr/>
        </p:nvSpPr>
        <p:spPr>
          <a:xfrm>
            <a:off x="267335" y="6109990"/>
            <a:ext cx="8392041" cy="400110"/>
          </a:xfrm>
          <a:prstGeom prst="rect">
            <a:avLst/>
          </a:prstGeom>
          <a:noFill/>
        </p:spPr>
        <p:txBody>
          <a:bodyPr wrap="none" rtlCol="0">
            <a:spAutoFit/>
          </a:bodyPr>
          <a:lstStyle/>
          <a:p>
            <a:r>
              <a:rPr kumimoji="1" lang="ja-JP" altLang="en-US" sz="2000" dirty="0">
                <a:latin typeface="ＭＳ ゴシック" panose="020B0609070205080204" pitchFamily="49" charset="-128"/>
                <a:ea typeface="ＭＳ ゴシック" panose="020B0609070205080204" pitchFamily="49" charset="-128"/>
              </a:rPr>
              <a:t>電子カルテ導入率</a:t>
            </a:r>
            <a:r>
              <a:rPr kumimoji="1" lang="en-US" altLang="ja-JP" sz="2000" dirty="0">
                <a:latin typeface="ＭＳ ゴシック" panose="020B0609070205080204" pitchFamily="49" charset="-128"/>
                <a:ea typeface="ＭＳ ゴシック" panose="020B0609070205080204" pitchFamily="49" charset="-128"/>
              </a:rPr>
              <a:t>86</a:t>
            </a:r>
            <a:r>
              <a:rPr kumimoji="1" lang="ja-JP" altLang="en-US" sz="2000" dirty="0">
                <a:latin typeface="ＭＳ ゴシック" panose="020B0609070205080204" pitchFamily="49" charset="-128"/>
                <a:ea typeface="ＭＳ ゴシック" panose="020B0609070205080204" pitchFamily="49" charset="-128"/>
              </a:rPr>
              <a:t>％　→　</a:t>
            </a:r>
            <a:r>
              <a:rPr kumimoji="1" lang="en-US" altLang="ja-JP" sz="2000" dirty="0">
                <a:latin typeface="ＭＳ ゴシック" panose="020B0609070205080204" pitchFamily="49" charset="-128"/>
                <a:ea typeface="ＭＳ ゴシック" panose="020B0609070205080204" pitchFamily="49" charset="-128"/>
              </a:rPr>
              <a:t>86</a:t>
            </a:r>
            <a:r>
              <a:rPr kumimoji="1" lang="ja-JP" altLang="en-US" sz="2000" dirty="0">
                <a:latin typeface="ＭＳ ゴシック" panose="020B0609070205080204" pitchFamily="49" charset="-128"/>
                <a:ea typeface="ＭＳ ゴシック" panose="020B0609070205080204" pitchFamily="49" charset="-128"/>
              </a:rPr>
              <a:t>％の施設は、電子処方箋発行可能な状態</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9047BC44-8189-97A0-51F7-58DF6E3AEDB0}"/>
              </a:ext>
            </a:extLst>
          </p:cNvPr>
          <p:cNvSpPr txBox="1"/>
          <p:nvPr/>
        </p:nvSpPr>
        <p:spPr>
          <a:xfrm>
            <a:off x="6648462" y="5250235"/>
            <a:ext cx="1518364" cy="338554"/>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※2024.12</a:t>
            </a:r>
            <a:r>
              <a:rPr kumimoji="1" lang="ja-JP" altLang="en-US" sz="1600" dirty="0">
                <a:latin typeface="ＭＳ ゴシック" panose="020B0609070205080204" pitchFamily="49" charset="-128"/>
                <a:ea typeface="ＭＳ ゴシック" panose="020B0609070205080204" pitchFamily="49" charset="-128"/>
              </a:rPr>
              <a:t>時点</a:t>
            </a:r>
            <a:endParaRPr kumimoji="1" lang="ja-JP" altLang="en-US" sz="1600" dirty="0"/>
          </a:p>
        </p:txBody>
      </p:sp>
    </p:spTree>
    <p:extLst>
      <p:ext uri="{BB962C8B-B14F-4D97-AF65-F5344CB8AC3E}">
        <p14:creationId xmlns:p14="http://schemas.microsoft.com/office/powerpoint/2010/main" val="70919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80C5B7E-1ADB-8254-CEC6-2B3C091AA246}"/>
              </a:ext>
            </a:extLst>
          </p:cNvPr>
          <p:cNvPicPr>
            <a:picLocks noChangeAspect="1"/>
          </p:cNvPicPr>
          <p:nvPr/>
        </p:nvPicPr>
        <p:blipFill>
          <a:blip r:embed="rId2"/>
          <a:stretch>
            <a:fillRect/>
          </a:stretch>
        </p:blipFill>
        <p:spPr>
          <a:xfrm>
            <a:off x="2538743" y="776793"/>
            <a:ext cx="4066514" cy="5240573"/>
          </a:xfrm>
          <a:prstGeom prst="rect">
            <a:avLst/>
          </a:prstGeom>
        </p:spPr>
      </p:pic>
      <p:sp>
        <p:nvSpPr>
          <p:cNvPr id="2" name="テキスト ボックス 1">
            <a:extLst>
              <a:ext uri="{FF2B5EF4-FFF2-40B4-BE49-F238E27FC236}">
                <a16:creationId xmlns:a16="http://schemas.microsoft.com/office/drawing/2014/main" id="{6FB386F5-50A2-2B7F-C767-C5ED88EADA1F}"/>
              </a:ext>
            </a:extLst>
          </p:cNvPr>
          <p:cNvSpPr txBox="1"/>
          <p:nvPr/>
        </p:nvSpPr>
        <p:spPr>
          <a:xfrm>
            <a:off x="257175" y="285750"/>
            <a:ext cx="4852610" cy="523220"/>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2.</a:t>
            </a:r>
            <a:r>
              <a:rPr kumimoji="1" lang="ja-JP" altLang="en-US" sz="2800" dirty="0">
                <a:latin typeface="ＭＳ ゴシック" panose="020B0609070205080204" pitchFamily="49" charset="-128"/>
                <a:ea typeface="ＭＳ ゴシック" panose="020B0609070205080204" pitchFamily="49" charset="-128"/>
              </a:rPr>
              <a:t>電子処方箋発行の準備状況</a:t>
            </a:r>
          </a:p>
        </p:txBody>
      </p:sp>
      <p:sp>
        <p:nvSpPr>
          <p:cNvPr id="4" name="部分円 3">
            <a:extLst>
              <a:ext uri="{FF2B5EF4-FFF2-40B4-BE49-F238E27FC236}">
                <a16:creationId xmlns:a16="http://schemas.microsoft.com/office/drawing/2014/main" id="{DE36BC04-DEBA-01B4-28A2-E0640FA420DB}"/>
              </a:ext>
            </a:extLst>
          </p:cNvPr>
          <p:cNvSpPr/>
          <p:nvPr/>
        </p:nvSpPr>
        <p:spPr>
          <a:xfrm rot="15416154">
            <a:off x="3043036" y="1032724"/>
            <a:ext cx="3076977" cy="3099447"/>
          </a:xfrm>
          <a:prstGeom prst="pie">
            <a:avLst>
              <a:gd name="adj1" fmla="val 781752"/>
              <a:gd name="adj2" fmla="val 13099013"/>
            </a:avLst>
          </a:prstGeom>
          <a:solidFill>
            <a:srgbClr val="FF0000">
              <a:alpha val="80000"/>
            </a:srgbClr>
          </a:solid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6" name="グループ化 5">
            <a:extLst>
              <a:ext uri="{FF2B5EF4-FFF2-40B4-BE49-F238E27FC236}">
                <a16:creationId xmlns:a16="http://schemas.microsoft.com/office/drawing/2014/main" id="{A8D07E5B-7D85-62C5-D880-8BFC82FF965B}"/>
              </a:ext>
            </a:extLst>
          </p:cNvPr>
          <p:cNvGrpSpPr/>
          <p:nvPr/>
        </p:nvGrpSpPr>
        <p:grpSpPr>
          <a:xfrm>
            <a:off x="6041505" y="3431106"/>
            <a:ext cx="854595" cy="523220"/>
            <a:chOff x="6203430" y="3472190"/>
            <a:chExt cx="1112805" cy="523220"/>
          </a:xfrm>
        </p:grpSpPr>
        <p:sp>
          <p:nvSpPr>
            <p:cNvPr id="7" name="テキスト ボックス 6">
              <a:extLst>
                <a:ext uri="{FF2B5EF4-FFF2-40B4-BE49-F238E27FC236}">
                  <a16:creationId xmlns:a16="http://schemas.microsoft.com/office/drawing/2014/main" id="{1364D9B4-2C51-6A12-CE4B-DE06A900254F}"/>
                </a:ext>
              </a:extLst>
            </p:cNvPr>
            <p:cNvSpPr txBox="1"/>
            <p:nvPr/>
          </p:nvSpPr>
          <p:spPr>
            <a:xfrm>
              <a:off x="6203430" y="3472190"/>
              <a:ext cx="843501" cy="523220"/>
            </a:xfrm>
            <a:prstGeom prst="rect">
              <a:avLst/>
            </a:prstGeom>
            <a:noFill/>
          </p:spPr>
          <p:txBody>
            <a:bodyPr wrap="none" rtlCol="0">
              <a:spAutoFit/>
            </a:bodyPr>
            <a:lstStyle/>
            <a:p>
              <a:r>
                <a:rPr kumimoji="1" lang="en-US" altLang="ja-JP" sz="2800" dirty="0">
                  <a:solidFill>
                    <a:srgbClr val="FF0000"/>
                  </a:solidFill>
                  <a:latin typeface="Times New Roman" panose="02020603050405020304" pitchFamily="18" charset="0"/>
                  <a:cs typeface="Times New Roman" panose="02020603050405020304" pitchFamily="18" charset="0"/>
                </a:rPr>
                <a:t>57%</a:t>
              </a:r>
              <a:endParaRPr kumimoji="1" lang="ja-JP" altLang="en-US" sz="2800" dirty="0">
                <a:solidFill>
                  <a:srgbClr val="FF0000"/>
                </a:solidFill>
                <a:latin typeface="Times New Roman" panose="02020603050405020304" pitchFamily="18" charset="0"/>
                <a:cs typeface="Times New Roman" panose="02020603050405020304" pitchFamily="18" charset="0"/>
              </a:endParaRPr>
            </a:p>
          </p:txBody>
        </p:sp>
        <p:sp>
          <p:nvSpPr>
            <p:cNvPr id="8" name="正方形/長方形 7">
              <a:extLst>
                <a:ext uri="{FF2B5EF4-FFF2-40B4-BE49-F238E27FC236}">
                  <a16:creationId xmlns:a16="http://schemas.microsoft.com/office/drawing/2014/main" id="{F7CC9110-51E5-C494-8963-EBBBA0188DA0}"/>
                </a:ext>
              </a:extLst>
            </p:cNvPr>
            <p:cNvSpPr/>
            <p:nvPr/>
          </p:nvSpPr>
          <p:spPr>
            <a:xfrm>
              <a:off x="6203430" y="3472190"/>
              <a:ext cx="1112805" cy="52322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正方形/長方形 9">
            <a:extLst>
              <a:ext uri="{FF2B5EF4-FFF2-40B4-BE49-F238E27FC236}">
                <a16:creationId xmlns:a16="http://schemas.microsoft.com/office/drawing/2014/main" id="{0CFA3D63-D42E-F8CE-589E-3DA7699AA559}"/>
              </a:ext>
            </a:extLst>
          </p:cNvPr>
          <p:cNvSpPr/>
          <p:nvPr/>
        </p:nvSpPr>
        <p:spPr>
          <a:xfrm>
            <a:off x="2863016" y="4440326"/>
            <a:ext cx="3575884" cy="728766"/>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115D12A0-1AA1-B4E9-38BA-2096A64092B7}"/>
              </a:ext>
            </a:extLst>
          </p:cNvPr>
          <p:cNvSpPr txBox="1"/>
          <p:nvPr/>
        </p:nvSpPr>
        <p:spPr>
          <a:xfrm>
            <a:off x="267335" y="6109990"/>
            <a:ext cx="6340197" cy="400110"/>
          </a:xfrm>
          <a:prstGeom prst="rect">
            <a:avLst/>
          </a:prstGeom>
          <a:noFill/>
        </p:spPr>
        <p:txBody>
          <a:bodyPr wrap="none" rtlCol="0">
            <a:spAutoFit/>
          </a:bodyPr>
          <a:lstStyle/>
          <a:p>
            <a:r>
              <a:rPr kumimoji="1" lang="en-US" altLang="ja-JP" sz="2000" dirty="0">
                <a:latin typeface="ＭＳ ゴシック" panose="020B0609070205080204" pitchFamily="49" charset="-128"/>
                <a:ea typeface="ＭＳ ゴシック" panose="020B0609070205080204" pitchFamily="49" charset="-128"/>
              </a:rPr>
              <a:t>57</a:t>
            </a:r>
            <a:r>
              <a:rPr kumimoji="1" lang="ja-JP" altLang="en-US" sz="2000" dirty="0">
                <a:latin typeface="ＭＳ ゴシック" panose="020B0609070205080204" pitchFamily="49" charset="-128"/>
                <a:ea typeface="ＭＳ ゴシック" panose="020B0609070205080204" pitchFamily="49" charset="-128"/>
              </a:rPr>
              <a:t>％の施設は、何らかの形で導入の準備が進んでいる</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E573166D-8226-5B97-DE78-B9022392B646}"/>
              </a:ext>
            </a:extLst>
          </p:cNvPr>
          <p:cNvSpPr txBox="1"/>
          <p:nvPr/>
        </p:nvSpPr>
        <p:spPr>
          <a:xfrm>
            <a:off x="6648462" y="5250235"/>
            <a:ext cx="1518364" cy="338554"/>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※2024.12</a:t>
            </a:r>
            <a:r>
              <a:rPr kumimoji="1" lang="ja-JP" altLang="en-US" sz="1600" dirty="0">
                <a:latin typeface="ＭＳ ゴシック" panose="020B0609070205080204" pitchFamily="49" charset="-128"/>
                <a:ea typeface="ＭＳ ゴシック" panose="020B0609070205080204" pitchFamily="49" charset="-128"/>
              </a:rPr>
              <a:t>時点</a:t>
            </a:r>
            <a:endParaRPr kumimoji="1" lang="ja-JP" altLang="en-US" sz="1600" dirty="0"/>
          </a:p>
        </p:txBody>
      </p:sp>
    </p:spTree>
    <p:extLst>
      <p:ext uri="{BB962C8B-B14F-4D97-AF65-F5344CB8AC3E}">
        <p14:creationId xmlns:p14="http://schemas.microsoft.com/office/powerpoint/2010/main" val="21009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9D2BC5B1-9977-9229-5786-C43826022844}"/>
              </a:ext>
            </a:extLst>
          </p:cNvPr>
          <p:cNvPicPr>
            <a:picLocks noChangeAspect="1"/>
          </p:cNvPicPr>
          <p:nvPr/>
        </p:nvPicPr>
        <p:blipFill>
          <a:blip r:embed="rId2"/>
          <a:stretch>
            <a:fillRect/>
          </a:stretch>
        </p:blipFill>
        <p:spPr>
          <a:xfrm>
            <a:off x="2765698" y="649939"/>
            <a:ext cx="3615007" cy="5036387"/>
          </a:xfrm>
          <a:prstGeom prst="rect">
            <a:avLst/>
          </a:prstGeom>
        </p:spPr>
      </p:pic>
      <p:sp>
        <p:nvSpPr>
          <p:cNvPr id="2" name="テキスト ボックス 1">
            <a:extLst>
              <a:ext uri="{FF2B5EF4-FFF2-40B4-BE49-F238E27FC236}">
                <a16:creationId xmlns:a16="http://schemas.microsoft.com/office/drawing/2014/main" id="{56BE7B44-DF7D-2032-BC33-8DE383AF46B4}"/>
              </a:ext>
            </a:extLst>
          </p:cNvPr>
          <p:cNvSpPr txBox="1"/>
          <p:nvPr/>
        </p:nvSpPr>
        <p:spPr>
          <a:xfrm>
            <a:off x="257175" y="285750"/>
            <a:ext cx="6288901" cy="523220"/>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3.</a:t>
            </a:r>
            <a:r>
              <a:rPr kumimoji="1" lang="ja-JP" altLang="en-US" sz="2800" dirty="0">
                <a:latin typeface="ＭＳ ゴシック" panose="020B0609070205080204" pitchFamily="49" charset="-128"/>
                <a:ea typeface="ＭＳ ゴシック" panose="020B0609070205080204" pitchFamily="49" charset="-128"/>
              </a:rPr>
              <a:t>電子処方箋発行（予定を含む）時期</a:t>
            </a:r>
          </a:p>
        </p:txBody>
      </p:sp>
      <p:sp>
        <p:nvSpPr>
          <p:cNvPr id="3" name="テキスト ボックス 2">
            <a:extLst>
              <a:ext uri="{FF2B5EF4-FFF2-40B4-BE49-F238E27FC236}">
                <a16:creationId xmlns:a16="http://schemas.microsoft.com/office/drawing/2014/main" id="{3B42C567-C5A2-598C-2663-27A01ADDFE05}"/>
              </a:ext>
            </a:extLst>
          </p:cNvPr>
          <p:cNvSpPr txBox="1"/>
          <p:nvPr/>
        </p:nvSpPr>
        <p:spPr>
          <a:xfrm>
            <a:off x="6086753" y="976823"/>
            <a:ext cx="2852063" cy="584775"/>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電子処方箋の導入及び準備</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を進めている</a:t>
            </a:r>
            <a:r>
              <a:rPr kumimoji="1" lang="en-US" altLang="ja-JP" sz="1600" dirty="0">
                <a:latin typeface="ＭＳ ゴシック" panose="020B0609070205080204" pitchFamily="49" charset="-128"/>
                <a:ea typeface="ＭＳ ゴシック" panose="020B0609070205080204" pitchFamily="49" charset="-128"/>
              </a:rPr>
              <a:t>16</a:t>
            </a:r>
            <a:r>
              <a:rPr kumimoji="1" lang="ja-JP" altLang="en-US" sz="1600" dirty="0">
                <a:latin typeface="ＭＳ ゴシック" panose="020B0609070205080204" pitchFamily="49" charset="-128"/>
                <a:ea typeface="ＭＳ ゴシック" panose="020B0609070205080204" pitchFamily="49" charset="-128"/>
              </a:rPr>
              <a:t>施設を対象</a:t>
            </a:r>
          </a:p>
        </p:txBody>
      </p:sp>
      <p:sp>
        <p:nvSpPr>
          <p:cNvPr id="12" name="部分円 11">
            <a:extLst>
              <a:ext uri="{FF2B5EF4-FFF2-40B4-BE49-F238E27FC236}">
                <a16:creationId xmlns:a16="http://schemas.microsoft.com/office/drawing/2014/main" id="{8F897143-D3DB-1EA8-449F-05DE873AC2EB}"/>
              </a:ext>
            </a:extLst>
          </p:cNvPr>
          <p:cNvSpPr/>
          <p:nvPr/>
        </p:nvSpPr>
        <p:spPr>
          <a:xfrm rot="15416154">
            <a:off x="3086536" y="977975"/>
            <a:ext cx="2964570" cy="3099447"/>
          </a:xfrm>
          <a:prstGeom prst="pie">
            <a:avLst>
              <a:gd name="adj1" fmla="val 781752"/>
              <a:gd name="adj2" fmla="val 15628325"/>
            </a:avLst>
          </a:prstGeom>
          <a:solidFill>
            <a:srgbClr val="FF0000">
              <a:alpha val="80000"/>
            </a:srgbClr>
          </a:solid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3" name="グループ化 12">
            <a:extLst>
              <a:ext uri="{FF2B5EF4-FFF2-40B4-BE49-F238E27FC236}">
                <a16:creationId xmlns:a16="http://schemas.microsoft.com/office/drawing/2014/main" id="{D077BAD8-2738-6C76-8B75-C63143D4C294}"/>
              </a:ext>
            </a:extLst>
          </p:cNvPr>
          <p:cNvGrpSpPr/>
          <p:nvPr/>
        </p:nvGrpSpPr>
        <p:grpSpPr>
          <a:xfrm>
            <a:off x="6041505" y="3431106"/>
            <a:ext cx="854595" cy="523220"/>
            <a:chOff x="6203430" y="3472190"/>
            <a:chExt cx="1112805" cy="523220"/>
          </a:xfrm>
        </p:grpSpPr>
        <p:sp>
          <p:nvSpPr>
            <p:cNvPr id="14" name="テキスト ボックス 13">
              <a:extLst>
                <a:ext uri="{FF2B5EF4-FFF2-40B4-BE49-F238E27FC236}">
                  <a16:creationId xmlns:a16="http://schemas.microsoft.com/office/drawing/2014/main" id="{EE006B6F-597E-5B14-CDA9-3EE42483DE97}"/>
                </a:ext>
              </a:extLst>
            </p:cNvPr>
            <p:cNvSpPr txBox="1"/>
            <p:nvPr/>
          </p:nvSpPr>
          <p:spPr>
            <a:xfrm>
              <a:off x="6203430" y="3472190"/>
              <a:ext cx="1098359" cy="523220"/>
            </a:xfrm>
            <a:prstGeom prst="rect">
              <a:avLst/>
            </a:prstGeom>
            <a:noFill/>
          </p:spPr>
          <p:txBody>
            <a:bodyPr wrap="none" rtlCol="0">
              <a:spAutoFit/>
            </a:bodyPr>
            <a:lstStyle/>
            <a:p>
              <a:r>
                <a:rPr kumimoji="1" lang="en-US" altLang="ja-JP" sz="2800" dirty="0">
                  <a:solidFill>
                    <a:srgbClr val="FF0000"/>
                  </a:solidFill>
                  <a:latin typeface="Times New Roman" panose="02020603050405020304" pitchFamily="18" charset="0"/>
                  <a:cs typeface="Times New Roman" panose="02020603050405020304" pitchFamily="18" charset="0"/>
                </a:rPr>
                <a:t>69%</a:t>
              </a:r>
              <a:endParaRPr kumimoji="1" lang="ja-JP" altLang="en-US" sz="2800" dirty="0">
                <a:solidFill>
                  <a:srgbClr val="FF0000"/>
                </a:solidFill>
                <a:latin typeface="Times New Roman" panose="02020603050405020304" pitchFamily="18" charset="0"/>
                <a:cs typeface="Times New Roman" panose="02020603050405020304" pitchFamily="18" charset="0"/>
              </a:endParaRPr>
            </a:p>
          </p:txBody>
        </p:sp>
        <p:sp>
          <p:nvSpPr>
            <p:cNvPr id="15" name="正方形/長方形 14">
              <a:extLst>
                <a:ext uri="{FF2B5EF4-FFF2-40B4-BE49-F238E27FC236}">
                  <a16:creationId xmlns:a16="http://schemas.microsoft.com/office/drawing/2014/main" id="{A9F082C8-EF61-E2EB-EB55-A36EED3AB9B0}"/>
                </a:ext>
              </a:extLst>
            </p:cNvPr>
            <p:cNvSpPr/>
            <p:nvPr/>
          </p:nvSpPr>
          <p:spPr>
            <a:xfrm>
              <a:off x="6203430" y="3472190"/>
              <a:ext cx="1112805" cy="52322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正方形/長方形 15">
            <a:extLst>
              <a:ext uri="{FF2B5EF4-FFF2-40B4-BE49-F238E27FC236}">
                <a16:creationId xmlns:a16="http://schemas.microsoft.com/office/drawing/2014/main" id="{F548F6AF-CDD3-9276-57A3-34D95D7D3A44}"/>
              </a:ext>
            </a:extLst>
          </p:cNvPr>
          <p:cNvSpPr/>
          <p:nvPr/>
        </p:nvSpPr>
        <p:spPr>
          <a:xfrm>
            <a:off x="2863016" y="4440326"/>
            <a:ext cx="3178489" cy="728766"/>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3107ABA-466D-1537-DC72-68D26B66C091}"/>
              </a:ext>
            </a:extLst>
          </p:cNvPr>
          <p:cNvSpPr txBox="1"/>
          <p:nvPr/>
        </p:nvSpPr>
        <p:spPr>
          <a:xfrm>
            <a:off x="267335" y="6109990"/>
            <a:ext cx="4288353" cy="400110"/>
          </a:xfrm>
          <a:prstGeom prst="rect">
            <a:avLst/>
          </a:prstGeom>
          <a:noFill/>
        </p:spPr>
        <p:txBody>
          <a:bodyPr wrap="none" rtlCol="0">
            <a:spAutoFit/>
          </a:bodyPr>
          <a:lstStyle/>
          <a:p>
            <a:r>
              <a:rPr kumimoji="1" lang="en-US" altLang="ja-JP" sz="2000" dirty="0">
                <a:latin typeface="ＭＳ ゴシック" panose="020B0609070205080204" pitchFamily="49" charset="-128"/>
                <a:ea typeface="ＭＳ ゴシック" panose="020B0609070205080204" pitchFamily="49" charset="-128"/>
              </a:rPr>
              <a:t>69</a:t>
            </a:r>
            <a:r>
              <a:rPr kumimoji="1" lang="ja-JP" altLang="en-US" sz="2000" dirty="0">
                <a:latin typeface="ＭＳ ゴシック" panose="020B0609070205080204" pitchFamily="49" charset="-128"/>
                <a:ea typeface="ＭＳ ゴシック" panose="020B0609070205080204" pitchFamily="49" charset="-128"/>
              </a:rPr>
              <a:t>％の施設は、今年度中に導入予定</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CA91D7AD-A262-584A-416C-6CCE6D583D83}"/>
              </a:ext>
            </a:extLst>
          </p:cNvPr>
          <p:cNvSpPr txBox="1"/>
          <p:nvPr/>
        </p:nvSpPr>
        <p:spPr>
          <a:xfrm>
            <a:off x="6648462" y="5250235"/>
            <a:ext cx="1518364" cy="338554"/>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※2024.12</a:t>
            </a:r>
            <a:r>
              <a:rPr kumimoji="1" lang="ja-JP" altLang="en-US" sz="1600" dirty="0">
                <a:latin typeface="ＭＳ ゴシック" panose="020B0609070205080204" pitchFamily="49" charset="-128"/>
                <a:ea typeface="ＭＳ ゴシック" panose="020B0609070205080204" pitchFamily="49" charset="-128"/>
              </a:rPr>
              <a:t>時点</a:t>
            </a:r>
            <a:endParaRPr kumimoji="1" lang="ja-JP" altLang="en-US" sz="1600" dirty="0"/>
          </a:p>
        </p:txBody>
      </p:sp>
    </p:spTree>
    <p:extLst>
      <p:ext uri="{BB962C8B-B14F-4D97-AF65-F5344CB8AC3E}">
        <p14:creationId xmlns:p14="http://schemas.microsoft.com/office/powerpoint/2010/main" val="215365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9CE47CBE-511D-314D-4D2C-A2EDFC57F92D}"/>
              </a:ext>
            </a:extLst>
          </p:cNvPr>
          <p:cNvPicPr>
            <a:picLocks noChangeAspect="1"/>
          </p:cNvPicPr>
          <p:nvPr/>
        </p:nvPicPr>
        <p:blipFill>
          <a:blip r:embed="rId2"/>
          <a:stretch>
            <a:fillRect/>
          </a:stretch>
        </p:blipFill>
        <p:spPr>
          <a:xfrm>
            <a:off x="1371599" y="1999364"/>
            <a:ext cx="5981701" cy="3968059"/>
          </a:xfrm>
          <a:prstGeom prst="rect">
            <a:avLst/>
          </a:prstGeom>
        </p:spPr>
      </p:pic>
      <p:sp>
        <p:nvSpPr>
          <p:cNvPr id="10" name="テキスト ボックス 9">
            <a:extLst>
              <a:ext uri="{FF2B5EF4-FFF2-40B4-BE49-F238E27FC236}">
                <a16:creationId xmlns:a16="http://schemas.microsoft.com/office/drawing/2014/main" id="{24E0E270-ED1E-97CF-511E-B00D93F60E6E}"/>
              </a:ext>
            </a:extLst>
          </p:cNvPr>
          <p:cNvSpPr txBox="1"/>
          <p:nvPr/>
        </p:nvSpPr>
        <p:spPr>
          <a:xfrm>
            <a:off x="257175" y="285750"/>
            <a:ext cx="8443337" cy="523220"/>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4.</a:t>
            </a:r>
            <a:r>
              <a:rPr kumimoji="1" lang="ja-JP" altLang="en-US" sz="2800" dirty="0">
                <a:latin typeface="ＭＳ ゴシック" panose="020B0609070205080204" pitchFamily="49" charset="-128"/>
                <a:ea typeface="ＭＳ ゴシック" panose="020B0609070205080204" pitchFamily="49" charset="-128"/>
              </a:rPr>
              <a:t>電子処方箋発行に向けた準備状況（複数回答可）</a:t>
            </a:r>
          </a:p>
        </p:txBody>
      </p:sp>
      <p:sp>
        <p:nvSpPr>
          <p:cNvPr id="11" name="テキスト ボックス 10">
            <a:extLst>
              <a:ext uri="{FF2B5EF4-FFF2-40B4-BE49-F238E27FC236}">
                <a16:creationId xmlns:a16="http://schemas.microsoft.com/office/drawing/2014/main" id="{46C1BE90-7F11-D959-960B-73D927E7BA2A}"/>
              </a:ext>
            </a:extLst>
          </p:cNvPr>
          <p:cNvSpPr txBox="1"/>
          <p:nvPr/>
        </p:nvSpPr>
        <p:spPr>
          <a:xfrm>
            <a:off x="257175" y="865558"/>
            <a:ext cx="9110186" cy="1077218"/>
          </a:xfrm>
          <a:prstGeom prst="rect">
            <a:avLst/>
          </a:prstGeom>
          <a:noFill/>
        </p:spPr>
        <p:txBody>
          <a:bodyPr wrap="none" rtlCol="0">
            <a:spAutoFit/>
          </a:bodyPr>
          <a:lstStyle/>
          <a:p>
            <a:r>
              <a:rPr kumimoji="1" lang="ja-JP" altLang="en-US" sz="1600" dirty="0">
                <a:latin typeface="ＭＳ ゴシック" panose="020B0609070205080204" pitchFamily="49" charset="-128"/>
                <a:ea typeface="ＭＳ ゴシック" panose="020B0609070205080204" pitchFamily="49" charset="-128"/>
              </a:rPr>
              <a:t>イベント（操作説明、院内周知、連携確認テスト、稼働）</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運用検討（システム改修に伴う運用・機能のすりあわせ、業務フロー検討等）</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マスタ設定作業（薬剤マスタ整備、用法マスタ紐づけ）</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環境整備（</a:t>
            </a:r>
            <a:r>
              <a:rPr kumimoji="1" lang="en-US" altLang="ja-JP" sz="1600" dirty="0">
                <a:latin typeface="Times New Roman" panose="02020603050405020304" pitchFamily="18" charset="0"/>
                <a:ea typeface="ＭＳ ゴシック" panose="020B0609070205080204" pitchFamily="49" charset="-128"/>
                <a:cs typeface="Times New Roman" panose="02020603050405020304" pitchFamily="18" charset="0"/>
              </a:rPr>
              <a:t>IC</a:t>
            </a:r>
            <a:r>
              <a:rPr kumimoji="1" lang="ja-JP" altLang="en-US" sz="1600" dirty="0">
                <a:latin typeface="ＭＳ ゴシック" panose="020B0609070205080204" pitchFamily="49" charset="-128"/>
                <a:ea typeface="ＭＳ ゴシック" panose="020B0609070205080204" pitchFamily="49" charset="-128"/>
              </a:rPr>
              <a:t>カードリーダー等、</a:t>
            </a:r>
            <a:r>
              <a:rPr kumimoji="1" lang="en-US" altLang="ja-JP" sz="1600" dirty="0">
                <a:latin typeface="Times New Roman" panose="02020603050405020304" pitchFamily="18" charset="0"/>
                <a:ea typeface="ＭＳ ゴシック" panose="020B0609070205080204" pitchFamily="49" charset="-128"/>
                <a:cs typeface="Times New Roman" panose="02020603050405020304" pitchFamily="18" charset="0"/>
              </a:rPr>
              <a:t>HPKI</a:t>
            </a:r>
            <a:r>
              <a:rPr kumimoji="1" lang="ja-JP" altLang="en-US" sz="1600" dirty="0">
                <a:latin typeface="ＭＳ ゴシック" panose="020B0609070205080204" pitchFamily="49" charset="-128"/>
                <a:ea typeface="ＭＳ ゴシック" panose="020B0609070205080204" pitchFamily="49" charset="-128"/>
              </a:rPr>
              <a:t>カード・電子証明書の取得、ポータルサイトへの登録）</a:t>
            </a:r>
          </a:p>
        </p:txBody>
      </p:sp>
      <p:sp>
        <p:nvSpPr>
          <p:cNvPr id="12" name="テキスト ボックス 11">
            <a:extLst>
              <a:ext uri="{FF2B5EF4-FFF2-40B4-BE49-F238E27FC236}">
                <a16:creationId xmlns:a16="http://schemas.microsoft.com/office/drawing/2014/main" id="{08C56916-75D8-C150-1A02-CA5BDA86307E}"/>
              </a:ext>
            </a:extLst>
          </p:cNvPr>
          <p:cNvSpPr txBox="1"/>
          <p:nvPr/>
        </p:nvSpPr>
        <p:spPr>
          <a:xfrm>
            <a:off x="7332980" y="1998398"/>
            <a:ext cx="1826141" cy="1077218"/>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電子処方箋の</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導入及び準備を</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進めている</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a:t>
            </a:r>
            <a:r>
              <a:rPr kumimoji="1" lang="en-US" altLang="ja-JP" sz="1600" dirty="0">
                <a:latin typeface="ＭＳ ゴシック" panose="020B0609070205080204" pitchFamily="49" charset="-128"/>
                <a:ea typeface="ＭＳ ゴシック" panose="020B0609070205080204" pitchFamily="49" charset="-128"/>
              </a:rPr>
              <a:t>16</a:t>
            </a:r>
            <a:r>
              <a:rPr kumimoji="1" lang="ja-JP" altLang="en-US" sz="1600" dirty="0">
                <a:latin typeface="ＭＳ ゴシック" panose="020B0609070205080204" pitchFamily="49" charset="-128"/>
                <a:ea typeface="ＭＳ ゴシック" panose="020B0609070205080204" pitchFamily="49" charset="-128"/>
              </a:rPr>
              <a:t>施設を対象</a:t>
            </a:r>
          </a:p>
        </p:txBody>
      </p:sp>
      <p:sp>
        <p:nvSpPr>
          <p:cNvPr id="3" name="テキスト ボックス 2">
            <a:extLst>
              <a:ext uri="{FF2B5EF4-FFF2-40B4-BE49-F238E27FC236}">
                <a16:creationId xmlns:a16="http://schemas.microsoft.com/office/drawing/2014/main" id="{9C4463C2-D27E-5260-47CB-43532B0405E6}"/>
              </a:ext>
            </a:extLst>
          </p:cNvPr>
          <p:cNvSpPr txBox="1"/>
          <p:nvPr/>
        </p:nvSpPr>
        <p:spPr>
          <a:xfrm>
            <a:off x="7167563" y="5600294"/>
            <a:ext cx="800219" cy="338554"/>
          </a:xfrm>
          <a:prstGeom prst="rect">
            <a:avLst/>
          </a:prstGeom>
          <a:noFill/>
        </p:spPr>
        <p:txBody>
          <a:bodyPr wrap="none" rtlCol="0">
            <a:spAutoFit/>
          </a:bodyPr>
          <a:lstStyle/>
          <a:p>
            <a:r>
              <a:rPr kumimoji="1" lang="ja-JP" altLang="en-US" sz="1600" dirty="0">
                <a:latin typeface="ＭＳ ゴシック" panose="020B0609070205080204" pitchFamily="49" charset="-128"/>
                <a:ea typeface="ＭＳ ゴシック" panose="020B0609070205080204" pitchFamily="49" charset="-128"/>
              </a:rPr>
              <a:t>施設数</a:t>
            </a:r>
          </a:p>
        </p:txBody>
      </p:sp>
      <p:sp>
        <p:nvSpPr>
          <p:cNvPr id="2" name="テキスト ボックス 1">
            <a:extLst>
              <a:ext uri="{FF2B5EF4-FFF2-40B4-BE49-F238E27FC236}">
                <a16:creationId xmlns:a16="http://schemas.microsoft.com/office/drawing/2014/main" id="{81299373-8F77-9B97-6E12-090E08DE3717}"/>
              </a:ext>
            </a:extLst>
          </p:cNvPr>
          <p:cNvSpPr txBox="1"/>
          <p:nvPr/>
        </p:nvSpPr>
        <p:spPr>
          <a:xfrm>
            <a:off x="261708" y="5959168"/>
            <a:ext cx="8648521" cy="707886"/>
          </a:xfrm>
          <a:prstGeom prst="rect">
            <a:avLst/>
          </a:prstGeom>
          <a:noFill/>
        </p:spPr>
        <p:txBody>
          <a:bodyPr wrap="none" rtlCol="0">
            <a:spAutoFit/>
          </a:bodyPr>
          <a:lstStyle/>
          <a:p>
            <a:r>
              <a:rPr kumimoji="1" lang="ja-JP" altLang="en-US" sz="2000" dirty="0">
                <a:latin typeface="ＭＳ ゴシック" panose="020B0609070205080204" pitchFamily="49" charset="-128"/>
                <a:ea typeface="ＭＳ ゴシック" panose="020B0609070205080204" pitchFamily="49" charset="-128"/>
              </a:rPr>
              <a:t>運用検討、マスタ設定作業、環境整備は</a:t>
            </a:r>
            <a:r>
              <a:rPr kumimoji="1" lang="en-US" altLang="ja-JP" sz="2000" dirty="0">
                <a:latin typeface="ＭＳ ゴシック" panose="020B0609070205080204" pitchFamily="49" charset="-128"/>
                <a:ea typeface="ＭＳ ゴシック" panose="020B0609070205080204" pitchFamily="49" charset="-128"/>
              </a:rPr>
              <a:t>50</a:t>
            </a:r>
            <a:r>
              <a:rPr kumimoji="1" lang="ja-JP" altLang="en-US" sz="2000" dirty="0">
                <a:latin typeface="ＭＳ ゴシック" panose="020B0609070205080204" pitchFamily="49" charset="-128"/>
                <a:ea typeface="ＭＳ ゴシック" panose="020B0609070205080204" pitchFamily="49" charset="-128"/>
              </a:rPr>
              <a:t>％以上の施設で進んでいるが、</a:t>
            </a:r>
            <a:endParaRPr kumimoji="1" lang="en-US" altLang="ja-JP" sz="2000" dirty="0">
              <a:latin typeface="ＭＳ ゴシック" panose="020B0609070205080204" pitchFamily="49" charset="-128"/>
              <a:ea typeface="ＭＳ ゴシック" panose="020B0609070205080204" pitchFamily="49" charset="-128"/>
            </a:endParaRPr>
          </a:p>
          <a:p>
            <a:r>
              <a:rPr kumimoji="1" lang="ja-JP" altLang="en-US" sz="2000" dirty="0">
                <a:latin typeface="ＭＳ ゴシック" panose="020B0609070205080204" pitchFamily="49" charset="-128"/>
                <a:ea typeface="ＭＳ ゴシック" panose="020B0609070205080204" pitchFamily="49" charset="-128"/>
              </a:rPr>
              <a:t>イベントまで進んでいる施設は少ない</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139A4263-2C81-2DA2-0609-68AD3E4BB6F2}"/>
              </a:ext>
            </a:extLst>
          </p:cNvPr>
          <p:cNvSpPr txBox="1"/>
          <p:nvPr/>
        </p:nvSpPr>
        <p:spPr>
          <a:xfrm>
            <a:off x="7372582" y="4874315"/>
            <a:ext cx="1518364" cy="338554"/>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※2024.12</a:t>
            </a:r>
            <a:r>
              <a:rPr kumimoji="1" lang="ja-JP" altLang="en-US" sz="1600" dirty="0">
                <a:latin typeface="ＭＳ ゴシック" panose="020B0609070205080204" pitchFamily="49" charset="-128"/>
                <a:ea typeface="ＭＳ ゴシック" panose="020B0609070205080204" pitchFamily="49" charset="-128"/>
              </a:rPr>
              <a:t>時点</a:t>
            </a:r>
            <a:endParaRPr kumimoji="1" lang="ja-JP" altLang="en-US" sz="1600" dirty="0"/>
          </a:p>
        </p:txBody>
      </p:sp>
    </p:spTree>
    <p:extLst>
      <p:ext uri="{BB962C8B-B14F-4D97-AF65-F5344CB8AC3E}">
        <p14:creationId xmlns:p14="http://schemas.microsoft.com/office/powerpoint/2010/main" val="210614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6C791B-AF4C-B643-9F21-303DCBE6FEB4}"/>
              </a:ext>
            </a:extLst>
          </p:cNvPr>
          <p:cNvSpPr txBox="1"/>
          <p:nvPr/>
        </p:nvSpPr>
        <p:spPr>
          <a:xfrm>
            <a:off x="257175" y="285750"/>
            <a:ext cx="7725192" cy="954107"/>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5.</a:t>
            </a:r>
            <a:r>
              <a:rPr kumimoji="1" lang="ja-JP" altLang="en-US" sz="2800" dirty="0">
                <a:latin typeface="ＭＳ ゴシック" panose="020B0609070205080204" pitchFamily="49" charset="-128"/>
                <a:ea typeface="ＭＳ ゴシック" panose="020B0609070205080204" pitchFamily="49" charset="-128"/>
              </a:rPr>
              <a:t>電子処方箋導入後の運用担当者（担当部署）</a:t>
            </a:r>
            <a:endParaRPr kumimoji="1" lang="en-US" altLang="ja-JP" sz="2800" dirty="0">
              <a:latin typeface="ＭＳ ゴシック" panose="020B0609070205080204" pitchFamily="49" charset="-128"/>
              <a:ea typeface="ＭＳ ゴシック" panose="020B0609070205080204" pitchFamily="49" charset="-128"/>
            </a:endParaRPr>
          </a:p>
          <a:p>
            <a:r>
              <a:rPr kumimoji="1" lang="ja-JP" altLang="en-US" sz="2800" dirty="0">
                <a:latin typeface="ＭＳ ゴシック" panose="020B0609070205080204" pitchFamily="49" charset="-128"/>
                <a:ea typeface="ＭＳ ゴシック" panose="020B0609070205080204" pitchFamily="49" charset="-128"/>
              </a:rPr>
              <a:t>　について（予定を含む）</a:t>
            </a:r>
          </a:p>
        </p:txBody>
      </p:sp>
      <p:pic>
        <p:nvPicPr>
          <p:cNvPr id="3" name="図 2">
            <a:extLst>
              <a:ext uri="{FF2B5EF4-FFF2-40B4-BE49-F238E27FC236}">
                <a16:creationId xmlns:a16="http://schemas.microsoft.com/office/drawing/2014/main" id="{9BA9DDA5-B8A7-B13F-FA1B-EAF859851290}"/>
              </a:ext>
            </a:extLst>
          </p:cNvPr>
          <p:cNvPicPr>
            <a:picLocks noChangeAspect="1"/>
          </p:cNvPicPr>
          <p:nvPr/>
        </p:nvPicPr>
        <p:blipFill>
          <a:blip r:embed="rId2"/>
          <a:stretch>
            <a:fillRect/>
          </a:stretch>
        </p:blipFill>
        <p:spPr>
          <a:xfrm>
            <a:off x="0" y="1272285"/>
            <a:ext cx="9144000" cy="4804665"/>
          </a:xfrm>
          <a:prstGeom prst="rect">
            <a:avLst/>
          </a:prstGeom>
        </p:spPr>
      </p:pic>
      <p:sp>
        <p:nvSpPr>
          <p:cNvPr id="4" name="テキスト ボックス 3">
            <a:extLst>
              <a:ext uri="{FF2B5EF4-FFF2-40B4-BE49-F238E27FC236}">
                <a16:creationId xmlns:a16="http://schemas.microsoft.com/office/drawing/2014/main" id="{037F885E-00A9-AE8E-FD2A-757CABCB8E74}"/>
              </a:ext>
            </a:extLst>
          </p:cNvPr>
          <p:cNvSpPr txBox="1"/>
          <p:nvPr/>
        </p:nvSpPr>
        <p:spPr>
          <a:xfrm>
            <a:off x="8341439" y="5333594"/>
            <a:ext cx="800219" cy="338554"/>
          </a:xfrm>
          <a:prstGeom prst="rect">
            <a:avLst/>
          </a:prstGeom>
          <a:noFill/>
        </p:spPr>
        <p:txBody>
          <a:bodyPr wrap="none" rtlCol="0">
            <a:spAutoFit/>
          </a:bodyPr>
          <a:lstStyle/>
          <a:p>
            <a:r>
              <a:rPr kumimoji="1" lang="ja-JP" altLang="en-US" sz="1600" dirty="0">
                <a:latin typeface="ＭＳ ゴシック" panose="020B0609070205080204" pitchFamily="49" charset="-128"/>
                <a:ea typeface="ＭＳ ゴシック" panose="020B0609070205080204" pitchFamily="49" charset="-128"/>
              </a:rPr>
              <a:t>施設数</a:t>
            </a:r>
          </a:p>
        </p:txBody>
      </p:sp>
      <p:sp>
        <p:nvSpPr>
          <p:cNvPr id="5" name="楕円 4">
            <a:extLst>
              <a:ext uri="{FF2B5EF4-FFF2-40B4-BE49-F238E27FC236}">
                <a16:creationId xmlns:a16="http://schemas.microsoft.com/office/drawing/2014/main" id="{722D4747-3564-EEE9-3621-0C0450CA31D2}"/>
              </a:ext>
            </a:extLst>
          </p:cNvPr>
          <p:cNvSpPr/>
          <p:nvPr/>
        </p:nvSpPr>
        <p:spPr>
          <a:xfrm>
            <a:off x="3007360" y="1272285"/>
            <a:ext cx="4439920" cy="3563876"/>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ED5A9424-C012-F071-923B-4C2A00ED4664}"/>
              </a:ext>
            </a:extLst>
          </p:cNvPr>
          <p:cNvSpPr txBox="1"/>
          <p:nvPr/>
        </p:nvSpPr>
        <p:spPr>
          <a:xfrm>
            <a:off x="261708" y="6111568"/>
            <a:ext cx="6083717" cy="400110"/>
          </a:xfrm>
          <a:prstGeom prst="rect">
            <a:avLst/>
          </a:prstGeom>
          <a:noFill/>
        </p:spPr>
        <p:txBody>
          <a:bodyPr wrap="none" rtlCol="0">
            <a:spAutoFit/>
          </a:bodyPr>
          <a:lstStyle/>
          <a:p>
            <a:r>
              <a:rPr kumimoji="1" lang="ja-JP" altLang="en-US" sz="2000" dirty="0">
                <a:latin typeface="ＭＳ ゴシック" panose="020B0609070205080204" pitchFamily="49" charset="-128"/>
                <a:ea typeface="ＭＳ ゴシック" panose="020B0609070205080204" pitchFamily="49" charset="-128"/>
              </a:rPr>
              <a:t>導入後は、医師、薬剤師の負担が増えると思われる</a:t>
            </a:r>
            <a:endParaRPr kumimoji="1" lang="en-US" altLang="ja-JP" sz="2000" dirty="0">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a16="http://schemas.microsoft.com/office/drawing/2014/main" id="{B1426857-BE6F-B2F3-8FD4-79F93EAD630A}"/>
              </a:ext>
            </a:extLst>
          </p:cNvPr>
          <p:cNvSpPr/>
          <p:nvPr/>
        </p:nvSpPr>
        <p:spPr>
          <a:xfrm>
            <a:off x="883920" y="5384394"/>
            <a:ext cx="6776720" cy="22164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D15948D-FA06-62D0-53B6-AD11BDFACFCA}"/>
              </a:ext>
            </a:extLst>
          </p:cNvPr>
          <p:cNvSpPr txBox="1"/>
          <p:nvPr/>
        </p:nvSpPr>
        <p:spPr>
          <a:xfrm>
            <a:off x="7372582" y="5971595"/>
            <a:ext cx="1518364" cy="338554"/>
          </a:xfrm>
          <a:prstGeom prst="rect">
            <a:avLst/>
          </a:prstGeom>
          <a:noFill/>
        </p:spPr>
        <p:txBody>
          <a:bodyPr wrap="none" rtlCol="0">
            <a:spAutoFit/>
          </a:bodyPr>
          <a:lstStyle/>
          <a:p>
            <a:r>
              <a:rPr kumimoji="1" lang="en-US" altLang="ja-JP" sz="1600" dirty="0">
                <a:latin typeface="ＭＳ ゴシック" panose="020B0609070205080204" pitchFamily="49" charset="-128"/>
                <a:ea typeface="ＭＳ ゴシック" panose="020B0609070205080204" pitchFamily="49" charset="-128"/>
              </a:rPr>
              <a:t>※2024.12</a:t>
            </a:r>
            <a:r>
              <a:rPr kumimoji="1" lang="ja-JP" altLang="en-US" sz="1600" dirty="0">
                <a:latin typeface="ＭＳ ゴシック" panose="020B0609070205080204" pitchFamily="49" charset="-128"/>
                <a:ea typeface="ＭＳ ゴシック" panose="020B0609070205080204" pitchFamily="49" charset="-128"/>
              </a:rPr>
              <a:t>時点</a:t>
            </a:r>
            <a:endParaRPr kumimoji="1" lang="ja-JP" altLang="en-US" sz="1600" dirty="0"/>
          </a:p>
        </p:txBody>
      </p:sp>
    </p:spTree>
    <p:extLst>
      <p:ext uri="{BB962C8B-B14F-4D97-AF65-F5344CB8AC3E}">
        <p14:creationId xmlns:p14="http://schemas.microsoft.com/office/powerpoint/2010/main" val="186718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6CE9B82-4485-C0B8-A809-A051013C8246}"/>
              </a:ext>
            </a:extLst>
          </p:cNvPr>
          <p:cNvSpPr txBox="1"/>
          <p:nvPr/>
        </p:nvSpPr>
        <p:spPr>
          <a:xfrm>
            <a:off x="257175" y="285750"/>
            <a:ext cx="5929828" cy="954107"/>
          </a:xfrm>
          <a:prstGeom prst="rect">
            <a:avLst/>
          </a:prstGeom>
          <a:noFill/>
        </p:spPr>
        <p:txBody>
          <a:bodyPr wrap="none" rtlCol="0">
            <a:spAutoFit/>
          </a:bodyPr>
          <a:lstStyle/>
          <a:p>
            <a:r>
              <a:rPr kumimoji="1" lang="en-US" altLang="ja-JP" sz="2800" dirty="0">
                <a:latin typeface="ＭＳ ゴシック" panose="020B0609070205080204" pitchFamily="49" charset="-128"/>
                <a:ea typeface="ＭＳ ゴシック" panose="020B0609070205080204" pitchFamily="49" charset="-128"/>
              </a:rPr>
              <a:t>6.</a:t>
            </a:r>
            <a:r>
              <a:rPr kumimoji="1" lang="ja-JP" altLang="en-US" sz="2800" dirty="0">
                <a:latin typeface="ＭＳ ゴシック" panose="020B0609070205080204" pitchFamily="49" charset="-128"/>
                <a:ea typeface="ＭＳ ゴシック" panose="020B0609070205080204" pitchFamily="49" charset="-128"/>
              </a:rPr>
              <a:t>電子処方箋導入に関して</a:t>
            </a:r>
            <a:endParaRPr kumimoji="1" lang="en-US" altLang="ja-JP" sz="2800" dirty="0">
              <a:latin typeface="ＭＳ ゴシック" panose="020B0609070205080204" pitchFamily="49" charset="-128"/>
              <a:ea typeface="ＭＳ ゴシック" panose="020B0609070205080204" pitchFamily="49" charset="-128"/>
            </a:endParaRPr>
          </a:p>
          <a:p>
            <a:r>
              <a:rPr kumimoji="1" lang="ja-JP" altLang="en-US" sz="2800" dirty="0">
                <a:latin typeface="ＭＳ ゴシック" panose="020B0609070205080204" pitchFamily="49" charset="-128"/>
                <a:ea typeface="ＭＳ ゴシック" panose="020B0609070205080204" pitchFamily="49" charset="-128"/>
              </a:rPr>
              <a:t>　苦労したこと、苦労していること</a:t>
            </a:r>
            <a:endParaRPr kumimoji="1" lang="en-US" altLang="ja-JP" sz="28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052C5BDC-A31B-AFCB-64B2-6180E46F201E}"/>
              </a:ext>
            </a:extLst>
          </p:cNvPr>
          <p:cNvSpPr txBox="1"/>
          <p:nvPr/>
        </p:nvSpPr>
        <p:spPr>
          <a:xfrm>
            <a:off x="260668" y="1391781"/>
            <a:ext cx="8586788" cy="5355312"/>
          </a:xfrm>
          <a:prstGeom prst="rect">
            <a:avLst/>
          </a:prstGeom>
          <a:noFill/>
        </p:spPr>
        <p:txBody>
          <a:bodyPr wrap="square">
            <a:spAutoFit/>
          </a:bodyPr>
          <a:lstStyle/>
          <a:p>
            <a:r>
              <a:rPr lang="ja-JP" altLang="en-US" dirty="0">
                <a:latin typeface="ＭＳ ゴシック" panose="020B0609070205080204" pitchFamily="49" charset="-128"/>
                <a:ea typeface="ＭＳ ゴシック" panose="020B0609070205080204" pitchFamily="49" charset="-128"/>
              </a:rPr>
              <a:t>〇用法マスタの整理</a:t>
            </a:r>
          </a:p>
          <a:p>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〇導入準備中だが、更に仕事量が増えるのでは、と懸念しています。</a:t>
            </a:r>
          </a:p>
          <a:p>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〇チェーン店保険薬局が本部に確認しても</a:t>
            </a:r>
            <a:r>
              <a:rPr lang="en-US" altLang="ja-JP" dirty="0">
                <a:latin typeface="Times New Roman" panose="02020603050405020304" pitchFamily="18" charset="0"/>
                <a:ea typeface="ＭＳ ゴシック" panose="020B0609070205080204" pitchFamily="49" charset="-128"/>
                <a:cs typeface="Times New Roman" panose="02020603050405020304" pitchFamily="18" charset="0"/>
              </a:rPr>
              <a:t>HPKI</a:t>
            </a:r>
            <a:r>
              <a:rPr lang="ja-JP" altLang="en-US" dirty="0">
                <a:latin typeface="ＭＳ ゴシック" panose="020B0609070205080204" pitchFamily="49" charset="-128"/>
                <a:ea typeface="ＭＳ ゴシック" panose="020B0609070205080204" pitchFamily="49" charset="-128"/>
              </a:rPr>
              <a:t>カードの導入は検討中としているため、ここに行った患者さんは必ず紙処方箋に切り替え、郵送が必要になること。ポイント貰えるので増えているため困り度高いです。</a:t>
            </a:r>
          </a:p>
          <a:p>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〇電子処方箋のメリットについて医師等の理解が得られていないため、運用への協力が得にくい。</a:t>
            </a:r>
          </a:p>
          <a:p>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〇医師全体（病院全体）への動機付けが進まず</a:t>
            </a:r>
            <a:r>
              <a:rPr lang="en-US" altLang="ja-JP" dirty="0">
                <a:latin typeface="Times New Roman" panose="02020603050405020304" pitchFamily="18" charset="0"/>
                <a:ea typeface="ＭＳ ゴシック" panose="020B0609070205080204" pitchFamily="49" charset="-128"/>
                <a:cs typeface="Times New Roman" panose="02020603050405020304" pitchFamily="18" charset="0"/>
              </a:rPr>
              <a:t>HPKI</a:t>
            </a:r>
            <a:r>
              <a:rPr lang="ja-JP" altLang="en-US" dirty="0">
                <a:latin typeface="ＭＳ ゴシック" panose="020B0609070205080204" pitchFamily="49" charset="-128"/>
                <a:ea typeface="ＭＳ ゴシック" panose="020B0609070205080204" pitchFamily="49" charset="-128"/>
              </a:rPr>
              <a:t>カードの取得が進んでいない。予定通り</a:t>
            </a:r>
            <a:r>
              <a:rPr lang="en-US" altLang="ja-JP" dirty="0">
                <a:latin typeface="ＭＳ ゴシック" panose="020B0609070205080204" pitchFamily="49" charset="-128"/>
                <a:ea typeface="ＭＳ ゴシック" panose="020B0609070205080204" pitchFamily="49" charset="-128"/>
              </a:rPr>
              <a:t>2</a:t>
            </a:r>
            <a:r>
              <a:rPr lang="ja-JP" altLang="en-US" dirty="0">
                <a:latin typeface="ＭＳ ゴシック" panose="020B0609070205080204" pitchFamily="49" charset="-128"/>
                <a:ea typeface="ＭＳ ゴシック" panose="020B0609070205080204" pitchFamily="49" charset="-128"/>
              </a:rPr>
              <a:t>月から開始するが最初は対象者を限定せざるを得ない（職員など）</a:t>
            </a:r>
          </a:p>
          <a:p>
            <a:r>
              <a:rPr lang="en-US" altLang="ja-JP" dirty="0">
                <a:latin typeface="Times New Roman" panose="02020603050405020304" pitchFamily="18" charset="0"/>
                <a:ea typeface="ＭＳ ゴシック" panose="020B0609070205080204" pitchFamily="49" charset="-128"/>
                <a:cs typeface="Times New Roman" panose="02020603050405020304" pitchFamily="18" charset="0"/>
              </a:rPr>
              <a:t>Dr</a:t>
            </a:r>
            <a:r>
              <a:rPr lang="ja-JP" altLang="en-US" dirty="0">
                <a:latin typeface="ＭＳ ゴシック" panose="020B0609070205080204" pitchFamily="49" charset="-128"/>
                <a:ea typeface="ＭＳ ゴシック" panose="020B0609070205080204" pitchFamily="49" charset="-128"/>
              </a:rPr>
              <a:t>が</a:t>
            </a:r>
            <a:r>
              <a:rPr lang="en-US" altLang="ja-JP" dirty="0">
                <a:latin typeface="Times New Roman" panose="02020603050405020304" pitchFamily="18" charset="0"/>
                <a:ea typeface="ＭＳ ゴシック" panose="020B0609070205080204" pitchFamily="49" charset="-128"/>
                <a:cs typeface="Times New Roman" panose="02020603050405020304" pitchFamily="18" charset="0"/>
              </a:rPr>
              <a:t>HPKI</a:t>
            </a:r>
            <a:r>
              <a:rPr lang="ja-JP" altLang="en-US" dirty="0">
                <a:latin typeface="ＭＳ ゴシック" panose="020B0609070205080204" pitchFamily="49" charset="-128"/>
                <a:ea typeface="ＭＳ ゴシック" panose="020B0609070205080204" pitchFamily="49" charset="-128"/>
              </a:rPr>
              <a:t>カードを作成してくれない。マスタ見直しに時間がかかる。どこから手をつけていいかわからない。適材部署が機能せず、すべて医事課が説明・推進しなければ運用が進まない。導入後の運用について部署毎の話し合いが必要だが協力が得られるか不明。</a:t>
            </a:r>
          </a:p>
          <a:p>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〇コスト面、運用方法</a:t>
            </a:r>
          </a:p>
        </p:txBody>
      </p:sp>
    </p:spTree>
    <p:extLst>
      <p:ext uri="{BB962C8B-B14F-4D97-AF65-F5344CB8AC3E}">
        <p14:creationId xmlns:p14="http://schemas.microsoft.com/office/powerpoint/2010/main" val="264451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1565132-4F10-4812-82D6-AAED8CA236D2}"/>
              </a:ext>
            </a:extLst>
          </p:cNvPr>
          <p:cNvSpPr txBox="1"/>
          <p:nvPr/>
        </p:nvSpPr>
        <p:spPr>
          <a:xfrm>
            <a:off x="257175" y="285750"/>
            <a:ext cx="1261884" cy="523220"/>
          </a:xfrm>
          <a:prstGeom prst="rect">
            <a:avLst/>
          </a:prstGeom>
          <a:noFill/>
        </p:spPr>
        <p:txBody>
          <a:bodyPr wrap="none" rtlCol="0">
            <a:spAutoFit/>
          </a:bodyPr>
          <a:lstStyle/>
          <a:p>
            <a:r>
              <a:rPr kumimoji="1" lang="ja-JP" altLang="en-US" sz="2800" dirty="0">
                <a:latin typeface="ＭＳ ゴシック" panose="020B0609070205080204" pitchFamily="49" charset="-128"/>
                <a:ea typeface="ＭＳ ゴシック" panose="020B0609070205080204" pitchFamily="49" charset="-128"/>
              </a:rPr>
              <a:t>まとめ</a:t>
            </a:r>
            <a:endParaRPr kumimoji="1" lang="en-US" altLang="ja-JP" sz="280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DDC11F7A-5576-918C-D699-FF0C44B39F57}"/>
              </a:ext>
            </a:extLst>
          </p:cNvPr>
          <p:cNvSpPr txBox="1"/>
          <p:nvPr/>
        </p:nvSpPr>
        <p:spPr>
          <a:xfrm>
            <a:off x="260668" y="1391781"/>
            <a:ext cx="8586788" cy="2862322"/>
          </a:xfrm>
          <a:prstGeom prst="rect">
            <a:avLst/>
          </a:prstGeom>
          <a:noFill/>
        </p:spPr>
        <p:txBody>
          <a:bodyPr wrap="square">
            <a:spAutoFit/>
          </a:bodyPr>
          <a:lstStyle/>
          <a:p>
            <a:r>
              <a:rPr lang="ja-JP" altLang="en-US" sz="2000" dirty="0">
                <a:latin typeface="ＭＳ ゴシック" panose="020B0609070205080204" pitchFamily="49" charset="-128"/>
                <a:ea typeface="ＭＳ ゴシック" panose="020B0609070205080204" pitchFamily="49" charset="-128"/>
              </a:rPr>
              <a:t>〇</a:t>
            </a:r>
            <a:r>
              <a:rPr lang="en-US" altLang="ja-JP" sz="2000" dirty="0">
                <a:latin typeface="ＭＳ ゴシック" panose="020B0609070205080204" pitchFamily="49" charset="-128"/>
                <a:ea typeface="ＭＳ ゴシック" panose="020B0609070205080204" pitchFamily="49" charset="-128"/>
              </a:rPr>
              <a:t>57</a:t>
            </a:r>
            <a:r>
              <a:rPr lang="ja-JP" altLang="en-US" sz="2000" dirty="0">
                <a:latin typeface="ＭＳ ゴシック" panose="020B0609070205080204" pitchFamily="49" charset="-128"/>
                <a:ea typeface="ＭＳ ゴシック" panose="020B0609070205080204" pitchFamily="49" charset="-128"/>
              </a:rPr>
              <a:t>％の施設が、電子処方箋の準備に取り掛かっている。</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69</a:t>
            </a:r>
            <a:r>
              <a:rPr lang="ja-JP" altLang="en-US" sz="2000" dirty="0">
                <a:latin typeface="ＭＳ ゴシック" panose="020B0609070205080204" pitchFamily="49" charset="-128"/>
                <a:ea typeface="ＭＳ ゴシック" panose="020B0609070205080204" pitchFamily="49" charset="-128"/>
              </a:rPr>
              <a:t>％の施設が今年度中に電子処方箋の準備完了の予定だが、全国的な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準備完了はまだまだ（福井県としても）。</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○運用検討、マスタ設定作業、環境整備は</a:t>
            </a:r>
            <a:r>
              <a:rPr lang="en-US" altLang="ja-JP" sz="2000" dirty="0">
                <a:latin typeface="ＭＳ ゴシック" panose="020B0609070205080204" pitchFamily="49" charset="-128"/>
                <a:ea typeface="ＭＳ ゴシック" panose="020B0609070205080204" pitchFamily="49" charset="-128"/>
              </a:rPr>
              <a:t>50</a:t>
            </a:r>
            <a:r>
              <a:rPr lang="ja-JP" altLang="en-US" sz="2000" dirty="0">
                <a:latin typeface="ＭＳ ゴシック" panose="020B0609070205080204" pitchFamily="49" charset="-128"/>
                <a:ea typeface="ＭＳ ゴシック" panose="020B0609070205080204" pitchFamily="49" charset="-128"/>
              </a:rPr>
              <a:t>％以上の施設で進んでいるが、</a:t>
            </a:r>
          </a:p>
          <a:p>
            <a:r>
              <a:rPr lang="ja-JP" altLang="en-US" sz="2000" dirty="0">
                <a:latin typeface="ＭＳ ゴシック" panose="020B0609070205080204" pitchFamily="49" charset="-128"/>
                <a:ea typeface="ＭＳ ゴシック" panose="020B0609070205080204" pitchFamily="49" charset="-128"/>
              </a:rPr>
              <a:t>　イベントまで進んでいる施設は少ない。</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導入後は、医師、薬剤師の負担が増えると思われる。</a:t>
            </a:r>
            <a:endParaRPr kumimoji="1"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388262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250</TotalTime>
  <Words>666</Words>
  <Application>Microsoft Office PowerPoint</Application>
  <PresentationFormat>画面に合わせる (4:3)</PresentationFormat>
  <Paragraphs>68</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ゴシック</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 N</dc:creator>
  <cp:lastModifiedBy>三田村 啓太</cp:lastModifiedBy>
  <cp:revision>23</cp:revision>
  <cp:lastPrinted>2025-02-03T02:54:26Z</cp:lastPrinted>
  <dcterms:created xsi:type="dcterms:W3CDTF">2025-01-27T04:37:18Z</dcterms:created>
  <dcterms:modified xsi:type="dcterms:W3CDTF">2025-02-20T01:23:33Z</dcterms:modified>
</cp:coreProperties>
</file>