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3" r:id="rId1"/>
  </p:sldMasterIdLst>
  <p:sldIdLst>
    <p:sldId id="257" r:id="rId2"/>
    <p:sldId id="258" r:id="rId3"/>
  </p:sldIdLst>
  <p:sldSz cx="6858000" cy="9906000" type="A4"/>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6" d="100"/>
          <a:sy n="56" d="100"/>
        </p:scale>
        <p:origin x="10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36068" y="4457216"/>
            <a:ext cx="6180081" cy="4773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430866"/>
            <a:ext cx="5992314" cy="2173664"/>
          </a:xfrm>
          <a:effectLst/>
        </p:spPr>
        <p:txBody>
          <a:bodyPr anchor="b">
            <a:normAutofit/>
          </a:bodyPr>
          <a:lstStyle>
            <a:lvl1pPr>
              <a:defRPr sz="27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435894" y="3604531"/>
            <a:ext cx="5992314" cy="852686"/>
          </a:xfrm>
        </p:spPr>
        <p:txBody>
          <a:bodyPr anchor="t">
            <a:normAutofit/>
          </a:bodyPr>
          <a:lstStyle>
            <a:lvl1pPr marL="0" indent="0" algn="l">
              <a:buNone/>
              <a:defRPr sz="1200" cap="all">
                <a:solidFill>
                  <a:schemeClr val="accent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64489C7-6835-4769-AFF8-036FA02E553F}" type="datetimeFigureOut">
              <a:rPr kumimoji="1" lang="ja-JP" altLang="en-US" smtClean="0"/>
              <a:t>2021/10/4</a:t>
            </a:fld>
            <a:endParaRPr kumimoji="1" lang="ja-JP" alt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2716664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7" name="Rectangle 6"/>
          <p:cNvSpPr>
            <a:spLocks noChangeAspect="1"/>
          </p:cNvSpPr>
          <p:nvPr/>
        </p:nvSpPr>
        <p:spPr>
          <a:xfrm>
            <a:off x="336070" y="866270"/>
            <a:ext cx="6179030" cy="181830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2655746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a:spLocks noChangeAspect="1"/>
          </p:cNvSpPr>
          <p:nvPr/>
        </p:nvSpPr>
        <p:spPr>
          <a:xfrm>
            <a:off x="4972051" y="866270"/>
            <a:ext cx="1543049" cy="840226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4972051" y="976048"/>
            <a:ext cx="1127342" cy="748666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35894" y="976048"/>
            <a:ext cx="4441657" cy="7486661"/>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058941" y="8603308"/>
            <a:ext cx="710754" cy="527403"/>
          </a:xfrm>
        </p:spPr>
        <p:txBody>
          <a:bodyPr/>
          <a:lstStyle>
            <a:lvl1pPr>
              <a:defRPr>
                <a:solidFill>
                  <a:schemeClr val="accent1">
                    <a:lumMod val="75000"/>
                    <a:lumOff val="25000"/>
                  </a:schemeClr>
                </a:solidFill>
              </a:defRPr>
            </a:lvl1pPr>
          </a:lstStyle>
          <a:p>
            <a:fld id="{364489C7-6835-4769-AFF8-036FA02E553F}" type="datetimeFigureOut">
              <a:rPr kumimoji="1" lang="ja-JP" altLang="en-US" smtClean="0"/>
              <a:t>2021/10/4</a:t>
            </a:fld>
            <a:endParaRPr kumimoji="1" lang="ja-JP" altLang="en-US"/>
          </a:p>
        </p:txBody>
      </p:sp>
      <p:sp>
        <p:nvSpPr>
          <p:cNvPr id="5" name="Footer Placeholder 4"/>
          <p:cNvSpPr>
            <a:spLocks noGrp="1"/>
          </p:cNvSpPr>
          <p:nvPr>
            <p:ph type="ftr" sz="quarter" idx="11"/>
          </p:nvPr>
        </p:nvSpPr>
        <p:spPr>
          <a:xfrm>
            <a:off x="435894" y="8597060"/>
            <a:ext cx="4441657" cy="527403"/>
          </a:xfrm>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4253547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a:spLocks noChangeAspect="1"/>
          </p:cNvSpPr>
          <p:nvPr/>
        </p:nvSpPr>
        <p:spPr>
          <a:xfrm>
            <a:off x="336070" y="866270"/>
            <a:ext cx="6179030" cy="181830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435894" y="3218227"/>
            <a:ext cx="5992314" cy="52444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3857132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a:spLocks noChangeAspect="1"/>
          </p:cNvSpPr>
          <p:nvPr/>
        </p:nvSpPr>
        <p:spPr>
          <a:xfrm>
            <a:off x="339485" y="7427295"/>
            <a:ext cx="6179030" cy="181830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4386161"/>
            <a:ext cx="5992313" cy="2173664"/>
          </a:xfrm>
        </p:spPr>
        <p:txBody>
          <a:bodyPr anchor="b">
            <a:normAutofit/>
          </a:bodyPr>
          <a:lstStyle>
            <a:lvl1pPr algn="l">
              <a:defRPr sz="2700" b="0" cap="all">
                <a:solidFill>
                  <a:schemeClr val="accent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35895" y="6559824"/>
            <a:ext cx="5992313" cy="867470"/>
          </a:xfrm>
        </p:spPr>
        <p:txBody>
          <a:bodyPr anchor="t">
            <a:normAutofit/>
          </a:bodyPr>
          <a:lstStyle>
            <a:lvl1pPr marL="0" indent="0" algn="l">
              <a:buNone/>
              <a:defRPr sz="1350" cap="all">
                <a:solidFill>
                  <a:schemeClr val="accent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64489C7-6835-4769-AFF8-036FA02E553F}" type="datetimeFigureOut">
              <a:rPr kumimoji="1" lang="ja-JP" altLang="en-US" smtClean="0"/>
              <a:t>2021/10/4</a:t>
            </a:fld>
            <a:endParaRPr kumimoji="1" lang="ja-JP" alt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3239470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a:spLocks noChangeAspect="1"/>
          </p:cNvSpPr>
          <p:nvPr/>
        </p:nvSpPr>
        <p:spPr>
          <a:xfrm>
            <a:off x="336070" y="866270"/>
            <a:ext cx="6179030" cy="181830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35895" y="3218226"/>
            <a:ext cx="2924645" cy="52477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97461" y="3218227"/>
            <a:ext cx="2930747" cy="52477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4036534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Rectangle 9"/>
          <p:cNvSpPr>
            <a:spLocks noChangeAspect="1"/>
          </p:cNvSpPr>
          <p:nvPr/>
        </p:nvSpPr>
        <p:spPr>
          <a:xfrm>
            <a:off x="336070" y="866270"/>
            <a:ext cx="6179030" cy="181830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5414" y="3218227"/>
            <a:ext cx="2695125" cy="832378"/>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35895" y="4226519"/>
            <a:ext cx="2924645" cy="4239443"/>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726982" y="3218227"/>
            <a:ext cx="2701226" cy="832378"/>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97461" y="4226519"/>
            <a:ext cx="2930747" cy="4239443"/>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3547503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Rectangle 5"/>
          <p:cNvSpPr>
            <a:spLocks noChangeAspect="1"/>
          </p:cNvSpPr>
          <p:nvPr/>
        </p:nvSpPr>
        <p:spPr>
          <a:xfrm>
            <a:off x="336070" y="866270"/>
            <a:ext cx="6179030" cy="181830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1979537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516560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9" name="Rectangle 8"/>
          <p:cNvSpPr>
            <a:spLocks noChangeAspect="1"/>
          </p:cNvSpPr>
          <p:nvPr/>
        </p:nvSpPr>
        <p:spPr>
          <a:xfrm>
            <a:off x="339485" y="7427294"/>
            <a:ext cx="6179030" cy="18412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6014" y="7601094"/>
            <a:ext cx="2652469" cy="995965"/>
          </a:xfrm>
        </p:spPr>
        <p:txBody>
          <a:bodyPr anchor="ctr"/>
          <a:lstStyle>
            <a:lvl1pPr algn="l">
              <a:defRPr sz="1500" b="0">
                <a:solidFill>
                  <a:schemeClr val="accent1">
                    <a:lumMod val="75000"/>
                    <a:lumOff val="25000"/>
                  </a:schemeClr>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34799" y="868400"/>
            <a:ext cx="6180300" cy="6073600"/>
          </a:xfrm>
        </p:spPr>
        <p:txBody>
          <a:bodyPr anchor="ctr">
            <a:normAutofit/>
          </a:bodyPr>
          <a:lstStyle>
            <a:lvl1pPr>
              <a:defRPr sz="1500">
                <a:solidFill>
                  <a:schemeClr val="tx2"/>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1050">
                <a:solidFill>
                  <a:schemeClr val="tx2"/>
                </a:solidFill>
              </a:defRPr>
            </a:lvl5pPr>
            <a:lvl6pPr>
              <a:defRPr sz="1050">
                <a:solidFill>
                  <a:schemeClr val="tx2"/>
                </a:solidFill>
              </a:defRPr>
            </a:lvl6pPr>
            <a:lvl7pPr>
              <a:defRPr sz="1050">
                <a:solidFill>
                  <a:schemeClr val="tx2"/>
                </a:solidFill>
              </a:defRPr>
            </a:lvl7pPr>
            <a:lvl8pPr>
              <a:defRPr sz="1050">
                <a:solidFill>
                  <a:schemeClr val="tx2"/>
                </a:solidFill>
              </a:defRPr>
            </a:lvl8pPr>
            <a:lvl9pPr>
              <a:defRPr sz="1050">
                <a:solidFill>
                  <a:schemeClr val="tx2"/>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229213" y="7601094"/>
            <a:ext cx="3198995" cy="995966"/>
          </a:xfrm>
        </p:spPr>
        <p:txBody>
          <a:bodyPr anchor="ctr">
            <a:normAutofit/>
          </a:bodyPr>
          <a:lstStyle>
            <a:lvl1pPr marL="0" indent="0" algn="r">
              <a:buNone/>
              <a:defRPr sz="825">
                <a:solidFill>
                  <a:schemeClr val="bg1"/>
                </a:solidFill>
              </a:defRPr>
            </a:lvl1pPr>
            <a:lvl2pPr marL="342900" indent="0">
              <a:buNone/>
              <a:defRPr sz="825"/>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64489C7-6835-4769-AFF8-036FA02E553F}" type="datetimeFigureOut">
              <a:rPr kumimoji="1" lang="ja-JP" altLang="en-US" smtClean="0"/>
              <a:t>2021/10/4</a:t>
            </a:fld>
            <a:endParaRPr kumimoji="1" lang="ja-JP" alt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3940391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35894" y="6779339"/>
            <a:ext cx="5992314" cy="818622"/>
          </a:xfrm>
        </p:spPr>
        <p:txBody>
          <a:bodyPr anchor="b">
            <a:normAutofit/>
          </a:bodyPr>
          <a:lstStyle>
            <a:lvl1pPr algn="l">
              <a:defRPr sz="1800" b="0">
                <a:solidFill>
                  <a:schemeClr val="accent1"/>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6070" y="866269"/>
            <a:ext cx="6179030" cy="5138253"/>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35894" y="7597961"/>
            <a:ext cx="5992314" cy="864747"/>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3560024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993019"/>
            <a:ext cx="5992314" cy="1564809"/>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35894" y="3218227"/>
            <a:ext cx="5992314" cy="524448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169495" y="8603308"/>
            <a:ext cx="1600200" cy="527403"/>
          </a:xfrm>
          <a:prstGeom prst="rect">
            <a:avLst/>
          </a:prstGeom>
        </p:spPr>
        <p:txBody>
          <a:bodyPr vert="horz" lIns="91440" tIns="45720" rIns="91440" bIns="45720" rtlCol="0" anchor="ctr"/>
          <a:lstStyle>
            <a:lvl1pPr algn="r">
              <a:defRPr sz="675">
                <a:solidFill>
                  <a:schemeClr val="accent2"/>
                </a:solidFill>
              </a:defRPr>
            </a:lvl1pPr>
          </a:lstStyle>
          <a:p>
            <a:fld id="{364489C7-6835-4769-AFF8-036FA02E553F}" type="datetimeFigureOut">
              <a:rPr kumimoji="1" lang="ja-JP" altLang="en-US" smtClean="0"/>
              <a:t>2021/10/4</a:t>
            </a:fld>
            <a:endParaRPr kumimoji="1" lang="ja-JP" altLang="en-US"/>
          </a:p>
        </p:txBody>
      </p:sp>
      <p:sp>
        <p:nvSpPr>
          <p:cNvPr id="5" name="Footer Placeholder 4"/>
          <p:cNvSpPr>
            <a:spLocks noGrp="1"/>
          </p:cNvSpPr>
          <p:nvPr>
            <p:ph type="ftr" sz="quarter" idx="3"/>
          </p:nvPr>
        </p:nvSpPr>
        <p:spPr>
          <a:xfrm>
            <a:off x="435894" y="8597060"/>
            <a:ext cx="3652939" cy="527403"/>
          </a:xfrm>
          <a:prstGeom prst="rect">
            <a:avLst/>
          </a:prstGeom>
        </p:spPr>
        <p:txBody>
          <a:bodyPr vert="horz" lIns="91440" tIns="45720" rIns="91440" bIns="45720" rtlCol="0" anchor="ctr"/>
          <a:lstStyle>
            <a:lvl1pPr algn="l">
              <a:defRPr sz="675" cap="all">
                <a:solidFill>
                  <a:schemeClr val="accent2"/>
                </a:solidFill>
              </a:defRPr>
            </a:lvl1pPr>
          </a:lstStyle>
          <a:p>
            <a:endParaRPr kumimoji="1" lang="ja-JP" altLang="en-US"/>
          </a:p>
        </p:txBody>
      </p:sp>
      <p:sp>
        <p:nvSpPr>
          <p:cNvPr id="6" name="Slide Number Placeholder 5"/>
          <p:cNvSpPr>
            <a:spLocks noGrp="1"/>
          </p:cNvSpPr>
          <p:nvPr>
            <p:ph type="sldNum" sz="quarter" idx="4"/>
          </p:nvPr>
        </p:nvSpPr>
        <p:spPr>
          <a:xfrm>
            <a:off x="5850357" y="8603308"/>
            <a:ext cx="577851" cy="527403"/>
          </a:xfrm>
          <a:prstGeom prst="rect">
            <a:avLst/>
          </a:prstGeom>
        </p:spPr>
        <p:txBody>
          <a:bodyPr vert="horz" lIns="91440" tIns="45720" rIns="91440" bIns="45720" rtlCol="0" anchor="ctr"/>
          <a:lstStyle>
            <a:lvl1pPr algn="r">
              <a:defRPr sz="675">
                <a:solidFill>
                  <a:schemeClr val="accent2"/>
                </a:solidFill>
              </a:defRPr>
            </a:lvl1pPr>
          </a:lstStyle>
          <a:p>
            <a:fld id="{43F0F874-C5A8-4170-9B13-EEF78C544F9F}" type="slidenum">
              <a:rPr kumimoji="1" lang="ja-JP" altLang="en-US" smtClean="0"/>
              <a:t>‹#›</a:t>
            </a:fld>
            <a:endParaRPr kumimoji="1" lang="ja-JP" altLang="en-US"/>
          </a:p>
        </p:txBody>
      </p:sp>
      <p:sp>
        <p:nvSpPr>
          <p:cNvPr id="9" name="Rectangle 8"/>
          <p:cNvSpPr/>
          <p:nvPr/>
        </p:nvSpPr>
        <p:spPr>
          <a:xfrm>
            <a:off x="336069" y="637469"/>
            <a:ext cx="2039932" cy="156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4482001" y="637469"/>
            <a:ext cx="2033100" cy="156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2412451" y="637469"/>
            <a:ext cx="2033100" cy="156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54387258"/>
      </p:ext>
    </p:extLst>
  </p:cSld>
  <p:clrMap bg1="lt1" tx1="dk1" bg2="lt2" tx2="dk2" accent1="accent1" accent2="accent2" accent3="accent3" accent4="accent4" accent5="accent5" accent6="accent6" hlink="hlink" folHlink="folHlink"/>
  <p:sldLayoutIdLst>
    <p:sldLayoutId id="2147484214" r:id="rId1"/>
    <p:sldLayoutId id="2147484215" r:id="rId2"/>
    <p:sldLayoutId id="2147484216" r:id="rId3"/>
    <p:sldLayoutId id="2147484217" r:id="rId4"/>
    <p:sldLayoutId id="2147484218" r:id="rId5"/>
    <p:sldLayoutId id="2147484219" r:id="rId6"/>
    <p:sldLayoutId id="2147484220" r:id="rId7"/>
    <p:sldLayoutId id="2147484221" r:id="rId8"/>
    <p:sldLayoutId id="2147484222" r:id="rId9"/>
    <p:sldLayoutId id="2147484223" r:id="rId10"/>
    <p:sldLayoutId id="2147484224" r:id="rId11"/>
  </p:sldLayoutIdLst>
  <p:txStyles>
    <p:titleStyle>
      <a:lvl1pPr algn="l" defTabSz="342900" rtl="0" eaLnBrk="1" latinLnBrk="0" hangingPunct="1">
        <a:spcBef>
          <a:spcPct val="0"/>
        </a:spcBef>
        <a:buNone/>
        <a:defRPr kumimoji="1" sz="2100" b="0" kern="1200" cap="all">
          <a:solidFill>
            <a:schemeClr val="bg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9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kumimoji="1" sz="1350" kern="1200">
          <a:solidFill>
            <a:schemeClr val="tx2"/>
          </a:solidFill>
          <a:latin typeface="+mn-lt"/>
          <a:ea typeface="+mn-ea"/>
          <a:cs typeface="+mn-cs"/>
        </a:defRPr>
      </a:lvl1pPr>
      <a:lvl2pPr marL="472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2pPr>
      <a:lvl3pPr marL="675000" indent="-202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kumimoji="1" sz="1050" kern="1200">
          <a:solidFill>
            <a:schemeClr val="tx2"/>
          </a:solidFill>
          <a:latin typeface="+mn-lt"/>
          <a:ea typeface="+mn-ea"/>
          <a:cs typeface="+mn-cs"/>
        </a:defRPr>
      </a:lvl3pPr>
      <a:lvl4pPr marL="93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kumimoji="1" sz="900" kern="1200">
          <a:solidFill>
            <a:schemeClr val="tx2"/>
          </a:solidFill>
          <a:latin typeface="+mn-lt"/>
          <a:ea typeface="+mn-ea"/>
          <a:cs typeface="+mn-cs"/>
        </a:defRPr>
      </a:lvl4pPr>
      <a:lvl5pPr marL="120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kumimoji="1" sz="900" kern="1200">
          <a:solidFill>
            <a:schemeClr val="tx2"/>
          </a:solidFill>
          <a:latin typeface="+mn-lt"/>
          <a:ea typeface="+mn-ea"/>
          <a:cs typeface="+mn-cs"/>
        </a:defRPr>
      </a:lvl5pPr>
      <a:lvl6pPr marL="142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kumimoji="1" sz="900" kern="1200">
          <a:solidFill>
            <a:schemeClr val="tx2"/>
          </a:solidFill>
          <a:latin typeface="+mn-lt"/>
          <a:ea typeface="+mn-ea"/>
          <a:cs typeface="+mn-cs"/>
        </a:defRPr>
      </a:lvl6pPr>
      <a:lvl7pPr marL="165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kumimoji="1" sz="900" kern="1200">
          <a:solidFill>
            <a:schemeClr val="tx2"/>
          </a:solidFill>
          <a:latin typeface="+mn-lt"/>
          <a:ea typeface="+mn-ea"/>
          <a:cs typeface="+mn-cs"/>
        </a:defRPr>
      </a:lvl7pPr>
      <a:lvl8pPr marL="187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kumimoji="1" sz="900" kern="1200">
          <a:solidFill>
            <a:schemeClr val="tx2"/>
          </a:solidFill>
          <a:latin typeface="+mn-lt"/>
          <a:ea typeface="+mn-ea"/>
          <a:cs typeface="+mn-cs"/>
        </a:defRPr>
      </a:lvl8pPr>
      <a:lvl9pPr marL="210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kumimoji="1" sz="900" kern="1200">
          <a:solidFill>
            <a:schemeClr val="tx2"/>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2968" y="769284"/>
            <a:ext cx="5818909" cy="1017322"/>
          </a:xfrm>
        </p:spPr>
        <p:txBody>
          <a:bodyPr>
            <a:normAutofit/>
          </a:bodyPr>
          <a:lstStyle/>
          <a:p>
            <a:pPr algn="ctr"/>
            <a:r>
              <a:rPr kumimoji="1" lang="ja-JP" altLang="en-US" sz="2800" b="1" dirty="0">
                <a:solidFill>
                  <a:schemeClr val="tx1"/>
                </a:solidFill>
                <a:latin typeface="HG丸ｺﾞｼｯｸM-PRO" panose="020F0600000000000000" pitchFamily="50" charset="-128"/>
                <a:ea typeface="HG丸ｺﾞｼｯｸM-PRO" panose="020F0600000000000000" pitchFamily="50" charset="-128"/>
              </a:rPr>
              <a:t>令和</a:t>
            </a:r>
            <a:r>
              <a:rPr lang="ja-JP" altLang="en-US" sz="2800" b="1" dirty="0">
                <a:solidFill>
                  <a:schemeClr val="tx1"/>
                </a:solidFill>
                <a:latin typeface="HG丸ｺﾞｼｯｸM-PRO" panose="020F0600000000000000" pitchFamily="50" charset="-128"/>
                <a:ea typeface="HG丸ｺﾞｼｯｸM-PRO" panose="020F0600000000000000" pitchFamily="50" charset="-128"/>
              </a:rPr>
              <a:t>３</a:t>
            </a:r>
            <a:r>
              <a:rPr kumimoji="1" lang="ja-JP" altLang="en-US" sz="2800" b="1" dirty="0">
                <a:solidFill>
                  <a:schemeClr val="tx1"/>
                </a:solidFill>
                <a:latin typeface="HG丸ｺﾞｼｯｸM-PRO" panose="020F0600000000000000" pitchFamily="50" charset="-128"/>
                <a:ea typeface="HG丸ｺﾞｼｯｸM-PRO" panose="020F0600000000000000" pitchFamily="50" charset="-128"/>
              </a:rPr>
              <a:t>年度・第</a:t>
            </a: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6</a:t>
            </a:r>
            <a:r>
              <a:rPr kumimoji="1" lang="ja-JP" altLang="en-US" sz="2800" b="1" dirty="0">
                <a:solidFill>
                  <a:schemeClr val="tx1"/>
                </a:solidFill>
                <a:latin typeface="HG丸ｺﾞｼｯｸM-PRO" panose="020F0600000000000000" pitchFamily="50" charset="-128"/>
                <a:ea typeface="HG丸ｺﾞｼｯｸM-PRO" panose="020F0600000000000000" pitchFamily="50" charset="-128"/>
              </a:rPr>
              <a:t>回</a:t>
            </a: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
            </a:r>
            <a:b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br>
            <a:r>
              <a:rPr lang="ja-JP" altLang="en-US" sz="2800" b="1" dirty="0">
                <a:solidFill>
                  <a:schemeClr val="tx1"/>
                </a:solidFill>
                <a:latin typeface="HG丸ｺﾞｼｯｸM-PRO" panose="020F0600000000000000" pitchFamily="50" charset="-128"/>
                <a:ea typeface="HG丸ｺﾞｼｯｸM-PRO" panose="020F0600000000000000" pitchFamily="50" charset="-128"/>
              </a:rPr>
              <a:t>福井県病院薬剤師会学術研修会</a:t>
            </a:r>
            <a:endParaRPr kumimoji="1" lang="ja-JP" altLang="en-US" sz="28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532054" y="1902663"/>
            <a:ext cx="6161354" cy="1554002"/>
          </a:xfrm>
        </p:spPr>
        <p:txBody>
          <a:bodyPr>
            <a:normAutofit fontScale="92500" lnSpcReduction="10000"/>
          </a:bodyPr>
          <a:lstStyle/>
          <a:p>
            <a:pPr>
              <a:buFont typeface="Wingdings" panose="05000000000000000000" pitchFamily="2" charset="2"/>
              <a:buChar char="u"/>
            </a:pPr>
            <a:r>
              <a:rPr lang="zh-TW" altLang="en-US" sz="1800" b="1" dirty="0">
                <a:solidFill>
                  <a:schemeClr val="tx1"/>
                </a:solidFill>
                <a:latin typeface="HG丸ｺﾞｼｯｸM-PRO" panose="020F0600000000000000" pitchFamily="50" charset="-128"/>
                <a:ea typeface="HG丸ｺﾞｼｯｸM-PRO" panose="020F0600000000000000" pitchFamily="50" charset="-128"/>
              </a:rPr>
              <a:t>日時</a:t>
            </a:r>
            <a:r>
              <a:rPr lang="ja-JP" altLang="en-US" sz="1800" b="1" dirty="0">
                <a:solidFill>
                  <a:schemeClr val="tx1"/>
                </a:solidFill>
                <a:latin typeface="HG丸ｺﾞｼｯｸM-PRO" panose="020F0600000000000000" pitchFamily="50" charset="-128"/>
                <a:ea typeface="HG丸ｺﾞｼｯｸM-PRO" panose="020F0600000000000000" pitchFamily="50" charset="-128"/>
              </a:rPr>
              <a:t>：</a:t>
            </a:r>
            <a:r>
              <a:rPr lang="en-US" altLang="zh-TW" sz="1800" b="1" dirty="0">
                <a:solidFill>
                  <a:schemeClr val="tx1"/>
                </a:solidFill>
                <a:latin typeface="HG丸ｺﾞｼｯｸM-PRO" panose="020F0600000000000000" pitchFamily="50" charset="-128"/>
                <a:ea typeface="HG丸ｺﾞｼｯｸM-PRO" panose="020F0600000000000000" pitchFamily="50" charset="-128"/>
              </a:rPr>
              <a:t>202</a:t>
            </a:r>
            <a:r>
              <a:rPr lang="en-US" altLang="ja-JP" sz="1800" b="1" dirty="0">
                <a:solidFill>
                  <a:schemeClr val="tx1"/>
                </a:solidFill>
                <a:latin typeface="HG丸ｺﾞｼｯｸM-PRO" panose="020F0600000000000000" pitchFamily="50" charset="-128"/>
                <a:ea typeface="HG丸ｺﾞｼｯｸM-PRO" panose="020F0600000000000000" pitchFamily="50" charset="-128"/>
              </a:rPr>
              <a:t>1</a:t>
            </a:r>
            <a:r>
              <a:rPr lang="zh-TW" altLang="en-US" sz="1800" b="1" dirty="0">
                <a:solidFill>
                  <a:schemeClr val="tx1"/>
                </a:solidFill>
                <a:latin typeface="HG丸ｺﾞｼｯｸM-PRO" panose="020F0600000000000000" pitchFamily="50" charset="-128"/>
                <a:ea typeface="HG丸ｺﾞｼｯｸM-PRO" panose="020F0600000000000000" pitchFamily="50" charset="-128"/>
              </a:rPr>
              <a:t>年</a:t>
            </a:r>
            <a:r>
              <a:rPr lang="en-US" altLang="ja-JP" sz="1800" b="1" dirty="0">
                <a:solidFill>
                  <a:schemeClr val="tx1"/>
                </a:solidFill>
                <a:latin typeface="HG丸ｺﾞｼｯｸM-PRO" panose="020F0600000000000000" pitchFamily="50" charset="-128"/>
                <a:ea typeface="HG丸ｺﾞｼｯｸM-PRO" panose="020F0600000000000000" pitchFamily="50" charset="-128"/>
              </a:rPr>
              <a:t>12</a:t>
            </a:r>
            <a:r>
              <a:rPr lang="zh-TW" altLang="en-US" sz="1800" b="1" dirty="0">
                <a:solidFill>
                  <a:schemeClr val="tx1"/>
                </a:solidFill>
                <a:latin typeface="HG丸ｺﾞｼｯｸM-PRO" panose="020F0600000000000000" pitchFamily="50" charset="-128"/>
                <a:ea typeface="HG丸ｺﾞｼｯｸM-PRO" panose="020F0600000000000000" pitchFamily="50" charset="-128"/>
              </a:rPr>
              <a:t>月</a:t>
            </a:r>
            <a:r>
              <a:rPr lang="en-US" altLang="ja-JP" sz="1800" b="1" dirty="0">
                <a:solidFill>
                  <a:schemeClr val="tx1"/>
                </a:solidFill>
                <a:latin typeface="HG丸ｺﾞｼｯｸM-PRO" panose="020F0600000000000000" pitchFamily="50" charset="-128"/>
                <a:ea typeface="HG丸ｺﾞｼｯｸM-PRO" panose="020F0600000000000000" pitchFamily="50" charset="-128"/>
              </a:rPr>
              <a:t>8</a:t>
            </a:r>
            <a:r>
              <a:rPr lang="zh-TW" altLang="en-US" sz="1800" b="1" dirty="0">
                <a:solidFill>
                  <a:schemeClr val="tx1"/>
                </a:solidFill>
                <a:latin typeface="HG丸ｺﾞｼｯｸM-PRO" panose="020F0600000000000000" pitchFamily="50" charset="-128"/>
                <a:ea typeface="HG丸ｺﾞｼｯｸM-PRO" panose="020F0600000000000000" pitchFamily="50" charset="-128"/>
              </a:rPr>
              <a:t>日</a:t>
            </a:r>
            <a:r>
              <a:rPr lang="en-US" altLang="zh-TW" sz="1800" b="1" dirty="0">
                <a:solidFill>
                  <a:schemeClr val="tx1"/>
                </a:solidFill>
                <a:latin typeface="HG丸ｺﾞｼｯｸM-PRO" panose="020F0600000000000000" pitchFamily="50" charset="-128"/>
                <a:ea typeface="HG丸ｺﾞｼｯｸM-PRO" panose="020F0600000000000000" pitchFamily="50" charset="-128"/>
              </a:rPr>
              <a:t>(</a:t>
            </a:r>
            <a:r>
              <a:rPr lang="ja-JP" altLang="en-US" sz="1800" b="1" dirty="0">
                <a:solidFill>
                  <a:schemeClr val="tx1"/>
                </a:solidFill>
                <a:latin typeface="HG丸ｺﾞｼｯｸM-PRO" panose="020F0600000000000000" pitchFamily="50" charset="-128"/>
                <a:ea typeface="HG丸ｺﾞｼｯｸM-PRO" panose="020F0600000000000000" pitchFamily="50" charset="-128"/>
              </a:rPr>
              <a:t>水</a:t>
            </a:r>
            <a:r>
              <a:rPr lang="en-US" altLang="zh-TW" sz="1800" b="1" dirty="0">
                <a:solidFill>
                  <a:schemeClr val="tx1"/>
                </a:solidFill>
                <a:latin typeface="HG丸ｺﾞｼｯｸM-PRO" panose="020F0600000000000000" pitchFamily="50" charset="-128"/>
                <a:ea typeface="HG丸ｺﾞｼｯｸM-PRO" panose="020F0600000000000000" pitchFamily="50" charset="-128"/>
              </a:rPr>
              <a:t>) 1</a:t>
            </a:r>
            <a:r>
              <a:rPr lang="en-US" altLang="ja-JP" sz="1800" b="1" dirty="0">
                <a:solidFill>
                  <a:schemeClr val="tx1"/>
                </a:solidFill>
                <a:latin typeface="HG丸ｺﾞｼｯｸM-PRO" panose="020F0600000000000000" pitchFamily="50" charset="-128"/>
                <a:ea typeface="HG丸ｺﾞｼｯｸM-PRO" panose="020F0600000000000000" pitchFamily="50" charset="-128"/>
              </a:rPr>
              <a:t>8</a:t>
            </a:r>
            <a:r>
              <a:rPr lang="en-US" altLang="zh-TW" sz="1800" b="1" dirty="0">
                <a:solidFill>
                  <a:schemeClr val="tx1"/>
                </a:solidFill>
                <a:latin typeface="HG丸ｺﾞｼｯｸM-PRO" panose="020F0600000000000000" pitchFamily="50" charset="-128"/>
                <a:ea typeface="HG丸ｺﾞｼｯｸM-PRO" panose="020F0600000000000000" pitchFamily="50" charset="-128"/>
              </a:rPr>
              <a:t>:</a:t>
            </a:r>
            <a:r>
              <a:rPr lang="en-US" altLang="ja-JP" sz="1800" b="1" dirty="0">
                <a:solidFill>
                  <a:schemeClr val="tx1"/>
                </a:solidFill>
                <a:latin typeface="HG丸ｺﾞｼｯｸM-PRO" panose="020F0600000000000000" pitchFamily="50" charset="-128"/>
                <a:ea typeface="HG丸ｺﾞｼｯｸM-PRO" panose="020F0600000000000000" pitchFamily="50" charset="-128"/>
              </a:rPr>
              <a:t>3</a:t>
            </a:r>
            <a:r>
              <a:rPr lang="en-US" altLang="zh-TW" sz="1800" b="1" dirty="0">
                <a:solidFill>
                  <a:schemeClr val="tx1"/>
                </a:solidFill>
                <a:latin typeface="HG丸ｺﾞｼｯｸM-PRO" panose="020F0600000000000000" pitchFamily="50" charset="-128"/>
                <a:ea typeface="HG丸ｺﾞｼｯｸM-PRO" panose="020F0600000000000000" pitchFamily="50" charset="-128"/>
              </a:rPr>
              <a:t>0〜</a:t>
            </a:r>
            <a:r>
              <a:rPr lang="en-US" altLang="ja-JP" sz="1800" b="1" dirty="0">
                <a:solidFill>
                  <a:schemeClr val="tx1"/>
                </a:solidFill>
                <a:latin typeface="HG丸ｺﾞｼｯｸM-PRO" panose="020F0600000000000000" pitchFamily="50" charset="-128"/>
                <a:ea typeface="HG丸ｺﾞｼｯｸM-PRO" panose="020F0600000000000000" pitchFamily="50" charset="-128"/>
              </a:rPr>
              <a:t>19</a:t>
            </a:r>
            <a:r>
              <a:rPr lang="en-US" altLang="zh-TW" sz="1800" b="1" dirty="0">
                <a:solidFill>
                  <a:schemeClr val="tx1"/>
                </a:solidFill>
                <a:latin typeface="HG丸ｺﾞｼｯｸM-PRO" panose="020F0600000000000000" pitchFamily="50" charset="-128"/>
                <a:ea typeface="HG丸ｺﾞｼｯｸM-PRO" panose="020F0600000000000000" pitchFamily="50" charset="-128"/>
              </a:rPr>
              <a:t>:</a:t>
            </a:r>
            <a:r>
              <a:rPr lang="en-US" altLang="ja-JP" sz="1800" b="1" dirty="0">
                <a:solidFill>
                  <a:schemeClr val="tx1"/>
                </a:solidFill>
                <a:latin typeface="HG丸ｺﾞｼｯｸM-PRO" panose="020F0600000000000000" pitchFamily="50" charset="-128"/>
                <a:ea typeface="HG丸ｺﾞｼｯｸM-PRO" panose="020F0600000000000000" pitchFamily="50" charset="-128"/>
              </a:rPr>
              <a:t>15</a:t>
            </a:r>
          </a:p>
          <a:p>
            <a:pPr>
              <a:buFont typeface="Wingdings" panose="05000000000000000000" pitchFamily="2" charset="2"/>
              <a:buChar char="u"/>
            </a:pPr>
            <a:r>
              <a:rPr lang="ja-JP" altLang="en-US" sz="1800" b="1" dirty="0">
                <a:solidFill>
                  <a:schemeClr val="tx1"/>
                </a:solidFill>
                <a:latin typeface="HG丸ｺﾞｼｯｸM-PRO" panose="020F0600000000000000" pitchFamily="50" charset="-128"/>
                <a:ea typeface="HG丸ｺﾞｼｯｸM-PRO" panose="020F0600000000000000" pitchFamily="50" charset="-128"/>
              </a:rPr>
              <a:t>場所：</a:t>
            </a:r>
            <a:r>
              <a:rPr lang="en-US" altLang="ja-JP" sz="1800" b="1" dirty="0">
                <a:solidFill>
                  <a:schemeClr val="tx1"/>
                </a:solidFill>
                <a:latin typeface="HG丸ｺﾞｼｯｸM-PRO" panose="020F0600000000000000" pitchFamily="50" charset="-128"/>
                <a:ea typeface="HG丸ｺﾞｼｯｸM-PRO" panose="020F0600000000000000" pitchFamily="50" charset="-128"/>
              </a:rPr>
              <a:t>WEB</a:t>
            </a:r>
            <a:r>
              <a:rPr lang="ja-JP" altLang="en-US" sz="1800" b="1" dirty="0">
                <a:solidFill>
                  <a:schemeClr val="tx1"/>
                </a:solidFill>
                <a:latin typeface="HG丸ｺﾞｼｯｸM-PRO" panose="020F0600000000000000" pitchFamily="50" charset="-128"/>
                <a:ea typeface="HG丸ｺﾞｼｯｸM-PRO" panose="020F0600000000000000" pitchFamily="50" charset="-128"/>
              </a:rPr>
              <a:t>形式 </a:t>
            </a:r>
            <a:r>
              <a:rPr lang="en-US" altLang="ja-JP" sz="1800" b="1" dirty="0">
                <a:solidFill>
                  <a:schemeClr val="tx1"/>
                </a:solidFill>
                <a:latin typeface="HG丸ｺﾞｼｯｸM-PRO" panose="020F0600000000000000" pitchFamily="50" charset="-128"/>
                <a:ea typeface="HG丸ｺﾞｼｯｸM-PRO" panose="020F0600000000000000" pitchFamily="50" charset="-128"/>
              </a:rPr>
              <a:t>[Zoom]</a:t>
            </a:r>
          </a:p>
          <a:p>
            <a:pPr marL="0" indent="0">
              <a:buNone/>
            </a:pP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en-US" altLang="ja-JP"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a:solidFill>
                  <a:schemeClr val="tx1"/>
                </a:solidFill>
                <a:latin typeface="HG丸ｺﾞｼｯｸM-PRO" panose="020F0600000000000000" pitchFamily="50" charset="-128"/>
                <a:ea typeface="HG丸ｺﾞｼｯｸM-PRO" panose="020F0600000000000000" pitchFamily="50" charset="-128"/>
              </a:rPr>
              <a:t>参加者される方は、次頁の</a:t>
            </a:r>
            <a:r>
              <a:rPr lang="en-US" altLang="ja-JP" sz="1600" dirty="0">
                <a:solidFill>
                  <a:schemeClr val="tx1"/>
                </a:solidFill>
                <a:latin typeface="HG丸ｺﾞｼｯｸM-PRO" panose="020F0600000000000000" pitchFamily="50" charset="-128"/>
                <a:ea typeface="HG丸ｺﾞｼｯｸM-PRO" panose="020F0600000000000000" pitchFamily="50" charset="-128"/>
              </a:rPr>
              <a:t>QR</a:t>
            </a:r>
            <a:r>
              <a:rPr lang="ja-JP" altLang="en-US" sz="1600" dirty="0">
                <a:solidFill>
                  <a:schemeClr val="tx1"/>
                </a:solidFill>
                <a:latin typeface="HG丸ｺﾞｼｯｸM-PRO" panose="020F0600000000000000" pitchFamily="50" charset="-128"/>
                <a:ea typeface="HG丸ｺﾞｼｯｸM-PRO" panose="020F0600000000000000" pitchFamily="50" charset="-128"/>
              </a:rPr>
              <a:t>コードまたは</a:t>
            </a:r>
            <a:r>
              <a:rPr lang="en-US" altLang="ja-JP" sz="1600" dirty="0">
                <a:solidFill>
                  <a:schemeClr val="tx1"/>
                </a:solidFill>
                <a:latin typeface="HG丸ｺﾞｼｯｸM-PRO" panose="020F0600000000000000" pitchFamily="50" charset="-128"/>
                <a:ea typeface="HG丸ｺﾞｼｯｸM-PRO" panose="020F0600000000000000" pitchFamily="50" charset="-128"/>
              </a:rPr>
              <a:t>URL</a:t>
            </a:r>
            <a:r>
              <a:rPr lang="ja-JP" altLang="en-US" sz="1600" dirty="0">
                <a:solidFill>
                  <a:schemeClr val="tx1"/>
                </a:solidFill>
                <a:latin typeface="HG丸ｺﾞｼｯｸM-PRO" panose="020F0600000000000000" pitchFamily="50" charset="-128"/>
                <a:ea typeface="HG丸ｺﾞｼｯｸM-PRO" panose="020F0600000000000000" pitchFamily="50" charset="-128"/>
              </a:rPr>
              <a:t>より、事前登録をお願いします。</a:t>
            </a:r>
            <a:endParaRPr kumimoji="1"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a:xfrm>
            <a:off x="158497" y="3879850"/>
            <a:ext cx="6534912" cy="2558310"/>
          </a:xfrm>
          <a:prstGeom prst="round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latin typeface="HG丸ｺﾞｼｯｸM-PRO" panose="020F0600000000000000" pitchFamily="50" charset="-128"/>
                <a:ea typeface="HG丸ｺﾞｼｯｸM-PRO" panose="020F0600000000000000" pitchFamily="50" charset="-128"/>
              </a:rPr>
              <a:t>　「薬剤師のボクが高齢者の多い</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　　　　　精神科病棟で思ったこと」</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2400" dirty="0">
                <a:solidFill>
                  <a:schemeClr val="tx1"/>
                </a:solidFill>
                <a:latin typeface="HG丸ｺﾞｼｯｸM-PRO" panose="020F0600000000000000" pitchFamily="50" charset="-128"/>
                <a:ea typeface="HG丸ｺﾞｼｯｸM-PRO" panose="020F0600000000000000" pitchFamily="50" charset="-128"/>
              </a:rPr>
              <a:t>　　　　敦賀温泉病院　薬局</a:t>
            </a:r>
            <a:r>
              <a:rPr lang="ja-JP" altLang="en-US" sz="24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24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400" dirty="0">
                <a:solidFill>
                  <a:schemeClr val="tx1"/>
                </a:solidFill>
                <a:latin typeface="HG丸ｺﾞｼｯｸM-PRO" panose="020F0600000000000000" pitchFamily="50" charset="-128"/>
                <a:ea typeface="HG丸ｺﾞｼｯｸM-PRO" panose="020F0600000000000000" pitchFamily="50" charset="-128"/>
              </a:rPr>
              <a:t>　　　　　　　森口　浩志　先生</a:t>
            </a:r>
            <a:endParaRPr kumimoji="1" lang="ja-JP" altLang="en-US" sz="2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807841" y="6731841"/>
            <a:ext cx="5258171" cy="307777"/>
          </a:xfrm>
          <a:prstGeom prst="rect">
            <a:avLst/>
          </a:prstGeom>
          <a:noFill/>
        </p:spPr>
        <p:txBody>
          <a:bodyPr wrap="none" rtlCol="0">
            <a:spAutoFit/>
          </a:bodyPr>
          <a:lstStyle/>
          <a:p>
            <a:r>
              <a:rPr lang="en-US" altLang="zh-TW" sz="1400" dirty="0">
                <a:latin typeface="HG丸ｺﾞｼｯｸM-PRO" panose="020F0600000000000000" pitchFamily="50" charset="-128"/>
                <a:ea typeface="HG丸ｺﾞｼｯｸM-PRO" panose="020F0600000000000000" pitchFamily="50" charset="-128"/>
              </a:rPr>
              <a:t>※</a:t>
            </a:r>
            <a:r>
              <a:rPr lang="zh-TW" altLang="en-US" sz="1400" dirty="0">
                <a:latin typeface="HG丸ｺﾞｼｯｸM-PRO" panose="020F0600000000000000" pitchFamily="50" charset="-128"/>
                <a:ea typeface="HG丸ｺﾞｼｯｸM-PRO" panose="020F0600000000000000" pitchFamily="50" charset="-128"/>
              </a:rPr>
              <a:t>日病薬病院薬学認定薬剤師制度（領域</a:t>
            </a:r>
            <a:r>
              <a:rPr lang="en-US" altLang="ja-JP" sz="1400" dirty="0">
                <a:latin typeface="HG丸ｺﾞｼｯｸM-PRO" panose="020F0600000000000000" pitchFamily="50" charset="-128"/>
                <a:ea typeface="HG丸ｺﾞｼｯｸM-PRO" panose="020F0600000000000000" pitchFamily="50" charset="-128"/>
              </a:rPr>
              <a:t>Ⅲ</a:t>
            </a:r>
            <a:r>
              <a:rPr lang="en-US" altLang="zh-TW"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1</a:t>
            </a:r>
            <a:r>
              <a:rPr lang="zh-TW"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0.5</a:t>
            </a:r>
            <a:r>
              <a:rPr lang="zh-TW" altLang="en-US" sz="1400" dirty="0">
                <a:latin typeface="HG丸ｺﾞｼｯｸM-PRO" panose="020F0600000000000000" pitchFamily="50" charset="-128"/>
                <a:ea typeface="HG丸ｺﾞｼｯｸM-PRO" panose="020F0600000000000000" pitchFamily="50" charset="-128"/>
              </a:rPr>
              <a:t>単位申請中 </a:t>
            </a:r>
            <a:endParaRPr lang="en-US" altLang="zh-TW" sz="1400" dirty="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770444" y="9250261"/>
            <a:ext cx="3262432" cy="400110"/>
          </a:xfrm>
          <a:prstGeom prst="rect">
            <a:avLst/>
          </a:prstGeom>
          <a:noFill/>
          <a:ln w="28575">
            <a:solidFill>
              <a:schemeClr val="accent1"/>
            </a:solidFill>
          </a:ln>
        </p:spPr>
        <p:txBody>
          <a:bodyPr wrap="none" rtlCol="0">
            <a:spAutoFit/>
          </a:bodyPr>
          <a:lstStyle/>
          <a:p>
            <a:r>
              <a:rPr lang="ja-JP" altLang="en-US" sz="2000" dirty="0">
                <a:latin typeface="HG丸ｺﾞｼｯｸM-PRO" panose="020F0600000000000000" pitchFamily="50" charset="-128"/>
                <a:ea typeface="HG丸ｺﾞｼｯｸM-PRO" panose="020F0600000000000000" pitchFamily="50" charset="-128"/>
              </a:rPr>
              <a:t>主</a:t>
            </a:r>
            <a:r>
              <a:rPr lang="zh-TW" altLang="en-US" sz="2000" dirty="0">
                <a:latin typeface="HG丸ｺﾞｼｯｸM-PRO" panose="020F0600000000000000" pitchFamily="50" charset="-128"/>
                <a:ea typeface="HG丸ｺﾞｼｯｸM-PRO" panose="020F0600000000000000" pitchFamily="50" charset="-128"/>
              </a:rPr>
              <a:t>催</a:t>
            </a:r>
            <a:r>
              <a:rPr lang="ja-JP" altLang="en-US" sz="2000" dirty="0">
                <a:latin typeface="HG丸ｺﾞｼｯｸM-PRO" panose="020F0600000000000000" pitchFamily="50" charset="-128"/>
                <a:ea typeface="HG丸ｺﾞｼｯｸM-PRO" panose="020F0600000000000000" pitchFamily="50" charset="-128"/>
              </a:rPr>
              <a:t>：</a:t>
            </a:r>
            <a:r>
              <a:rPr lang="zh-TW" altLang="en-US" sz="2000" dirty="0">
                <a:latin typeface="HG丸ｺﾞｼｯｸM-PRO" panose="020F0600000000000000" pitchFamily="50" charset="-128"/>
                <a:ea typeface="HG丸ｺﾞｼｯｸM-PRO" panose="020F0600000000000000" pitchFamily="50" charset="-128"/>
              </a:rPr>
              <a:t>福井県病院薬剤師会</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665524" y="7284531"/>
            <a:ext cx="5542804" cy="2092881"/>
          </a:xfrm>
          <a:prstGeom prst="rect">
            <a:avLst/>
          </a:prstGeom>
          <a:noFill/>
        </p:spPr>
        <p:txBody>
          <a:bodyPr wrap="square" rtlCol="0">
            <a:spAutoFit/>
          </a:bodyPr>
          <a:lstStyle/>
          <a:p>
            <a:pPr marL="285750" indent="-285750">
              <a:buFont typeface="Wingdings" panose="05000000000000000000" pitchFamily="2" charset="2"/>
              <a:buChar char="Ø"/>
            </a:pPr>
            <a:r>
              <a:rPr lang="ja-JP" altLang="en-US" sz="1600" dirty="0">
                <a:solidFill>
                  <a:srgbClr val="FF0000"/>
                </a:solidFill>
                <a:latin typeface="HG丸ｺﾞｼｯｸM-PRO" panose="020F0600000000000000" pitchFamily="50" charset="-128"/>
                <a:ea typeface="HG丸ｺﾞｼｯｸM-PRO" panose="020F0600000000000000" pitchFamily="50" charset="-128"/>
              </a:rPr>
              <a:t>単位認定には</a:t>
            </a:r>
            <a:r>
              <a:rPr lang="en-US" altLang="ja-JP" sz="1600" dirty="0">
                <a:solidFill>
                  <a:srgbClr val="FF0000"/>
                </a:solidFill>
                <a:latin typeface="HG丸ｺﾞｼｯｸM-PRO" panose="020F0600000000000000" pitchFamily="50" charset="-128"/>
                <a:ea typeface="HG丸ｺﾞｼｯｸM-PRO" panose="020F0600000000000000" pitchFamily="50" charset="-128"/>
              </a:rPr>
              <a:t>45</a:t>
            </a:r>
            <a:r>
              <a:rPr lang="ja-JP" altLang="en-US" sz="1600" dirty="0">
                <a:solidFill>
                  <a:srgbClr val="FF0000"/>
                </a:solidFill>
                <a:latin typeface="HG丸ｺﾞｼｯｸM-PRO" panose="020F0600000000000000" pitchFamily="50" charset="-128"/>
                <a:ea typeface="HG丸ｺﾞｼｯｸM-PRO" panose="020F0600000000000000" pitchFamily="50" charset="-128"/>
              </a:rPr>
              <a:t>分以上の参加が必要となります。（</a:t>
            </a:r>
            <a:r>
              <a:rPr lang="en-US" altLang="ja-JP" sz="1600" dirty="0">
                <a:solidFill>
                  <a:srgbClr val="FF0000"/>
                </a:solidFill>
                <a:latin typeface="HG丸ｺﾞｼｯｸM-PRO" panose="020F0600000000000000" pitchFamily="50" charset="-128"/>
                <a:ea typeface="HG丸ｺﾞｼｯｸM-PRO" panose="020F0600000000000000" pitchFamily="50" charset="-128"/>
              </a:rPr>
              <a:t>Zoom</a:t>
            </a:r>
            <a:r>
              <a:rPr lang="ja-JP" altLang="en-US" sz="1600" dirty="0">
                <a:solidFill>
                  <a:srgbClr val="FF0000"/>
                </a:solidFill>
                <a:latin typeface="HG丸ｺﾞｼｯｸM-PRO" panose="020F0600000000000000" pitchFamily="50" charset="-128"/>
                <a:ea typeface="HG丸ｺﾞｼｯｸM-PRO" panose="020F0600000000000000" pitchFamily="50" charset="-128"/>
              </a:rPr>
              <a:t>ログにて確認）　</a:t>
            </a:r>
            <a:endParaRPr lang="en-US" altLang="ja-JP" sz="16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1600" dirty="0">
              <a:solidFill>
                <a:srgbClr val="FF0000"/>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Ø"/>
            </a:pPr>
            <a:r>
              <a:rPr lang="ja-JP" altLang="en-US" sz="1600" dirty="0">
                <a:solidFill>
                  <a:srgbClr val="FF0000"/>
                </a:solidFill>
                <a:latin typeface="HG丸ｺﾞｼｯｸM-PRO" panose="020F0600000000000000" pitchFamily="50" charset="-128"/>
                <a:ea typeface="HG丸ｺﾞｼｯｸM-PRO" panose="020F0600000000000000" pitchFamily="50" charset="-128"/>
              </a:rPr>
              <a:t>単位認定には、上記に加え講演会終了後に行う 確認テストの受講が必須となります。</a:t>
            </a:r>
            <a:endParaRPr lang="en-US" altLang="ja-JP" sz="16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1600" dirty="0">
              <a:solidFill>
                <a:srgbClr val="FF0000"/>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Ø"/>
            </a:pPr>
            <a:r>
              <a:rPr lang="ja-JP" altLang="en-US" sz="1600" dirty="0">
                <a:solidFill>
                  <a:srgbClr val="FF0000"/>
                </a:solidFill>
                <a:latin typeface="HG丸ｺﾞｼｯｸM-PRO" panose="020F0600000000000000" pitchFamily="50" charset="-128"/>
                <a:ea typeface="HG丸ｺﾞｼｯｸM-PRO" panose="020F0600000000000000" pitchFamily="50" charset="-128"/>
              </a:rPr>
              <a:t>単位シールにつきましては後日の配布となります。</a:t>
            </a:r>
            <a:endParaRPr lang="en-US" altLang="ja-JP" sz="16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9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900"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87459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テキスト ボックス 3"/>
          <p:cNvSpPr txBox="1">
            <a:spLocks noChangeArrowheads="1"/>
          </p:cNvSpPr>
          <p:nvPr/>
        </p:nvSpPr>
        <p:spPr bwMode="auto">
          <a:xfrm>
            <a:off x="124693" y="1269439"/>
            <a:ext cx="6594905" cy="1495794"/>
          </a:xfrm>
          <a:prstGeom prst="rect">
            <a:avLst/>
          </a:prstGeom>
          <a:noFill/>
          <a:ln w="19050">
            <a:solidFill>
              <a:srgbClr val="007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Arial Black" panose="020B0A04020102020204" pitchFamily="34" charset="0"/>
                <a:ea typeface="ＭＳ Ｐゴシック" panose="020B0600070205080204" pitchFamily="50" charset="-128"/>
              </a:defRPr>
            </a:lvl1pPr>
            <a:lvl2pPr marL="742950" indent="-285750">
              <a:defRPr kumimoji="1">
                <a:solidFill>
                  <a:schemeClr val="tx1"/>
                </a:solidFill>
                <a:latin typeface="Arial Black" panose="020B0A04020102020204" pitchFamily="34" charset="0"/>
                <a:ea typeface="ＭＳ Ｐゴシック" panose="020B0600070205080204" pitchFamily="50" charset="-128"/>
              </a:defRPr>
            </a:lvl2pPr>
            <a:lvl3pPr marL="1143000" indent="-228600">
              <a:defRPr kumimoji="1">
                <a:solidFill>
                  <a:schemeClr val="tx1"/>
                </a:solidFill>
                <a:latin typeface="Arial Black" panose="020B0A04020102020204" pitchFamily="34" charset="0"/>
                <a:ea typeface="ＭＳ Ｐゴシック" panose="020B0600070205080204" pitchFamily="50" charset="-128"/>
              </a:defRPr>
            </a:lvl3pPr>
            <a:lvl4pPr marL="1600200" indent="-228600">
              <a:defRPr kumimoji="1">
                <a:solidFill>
                  <a:schemeClr val="tx1"/>
                </a:solidFill>
                <a:latin typeface="Arial Black" panose="020B0A04020102020204" pitchFamily="34" charset="0"/>
                <a:ea typeface="ＭＳ Ｐゴシック" panose="020B0600070205080204" pitchFamily="50" charset="-128"/>
              </a:defRPr>
            </a:lvl4pPr>
            <a:lvl5pPr marL="2057400" indent="-228600">
              <a:defRPr kumimoji="1">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9pPr>
          </a:lstStyle>
          <a:p>
            <a:pPr marL="285750" indent="-285750">
              <a:lnSpc>
                <a:spcPct val="950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本会はＺＯＯＭによるＷＥＢ開催となっており、以下の </a:t>
            </a:r>
            <a:r>
              <a:rPr lang="en-US" altLang="ja-JP" sz="1600" dirty="0">
                <a:latin typeface="Meiryo UI" panose="020B0604030504040204" pitchFamily="50" charset="-128"/>
                <a:ea typeface="Meiryo UI" panose="020B0604030504040204" pitchFamily="50" charset="-128"/>
              </a:rPr>
              <a:t>URL </a:t>
            </a:r>
            <a:r>
              <a:rPr lang="ja-JP" altLang="en-US" sz="1600" dirty="0">
                <a:latin typeface="Meiryo UI" panose="020B0604030504040204" pitchFamily="50" charset="-128"/>
                <a:ea typeface="Meiryo UI" panose="020B0604030504040204" pitchFamily="50" charset="-128"/>
              </a:rPr>
              <a:t>もしくは </a:t>
            </a:r>
            <a:r>
              <a:rPr lang="en-US" altLang="ja-JP" sz="1600" dirty="0">
                <a:latin typeface="Meiryo UI" panose="020B0604030504040204" pitchFamily="50" charset="-128"/>
                <a:ea typeface="Meiryo UI" panose="020B0604030504040204" pitchFamily="50" charset="-128"/>
              </a:rPr>
              <a:t>QR </a:t>
            </a:r>
            <a:r>
              <a:rPr lang="ja-JP" altLang="en-US" sz="1600" dirty="0">
                <a:latin typeface="Meiryo UI" panose="020B0604030504040204" pitchFamily="50" charset="-128"/>
                <a:ea typeface="Meiryo UI" panose="020B0604030504040204" pitchFamily="50" charset="-128"/>
              </a:rPr>
              <a:t>コードよりアクセスし、事前登録をお願いします。（単位申請に関わりますので、正確に入力してください）</a:t>
            </a:r>
            <a:endParaRPr lang="en-US" altLang="ja-JP" sz="1600" dirty="0">
              <a:latin typeface="Meiryo UI" panose="020B0604030504040204" pitchFamily="50" charset="-128"/>
              <a:ea typeface="Meiryo UI" panose="020B0604030504040204" pitchFamily="50" charset="-128"/>
            </a:endParaRPr>
          </a:p>
          <a:p>
            <a:pPr>
              <a:lnSpc>
                <a:spcPct val="95000"/>
              </a:lnSpc>
            </a:pPr>
            <a:endParaRPr lang="ja-JP" altLang="en-US" sz="1600" dirty="0">
              <a:latin typeface="Meiryo UI" panose="020B0604030504040204" pitchFamily="50" charset="-128"/>
              <a:ea typeface="Meiryo UI" panose="020B0604030504040204" pitchFamily="50" charset="-128"/>
            </a:endParaRPr>
          </a:p>
          <a:p>
            <a:pPr marL="285750" indent="-285750">
              <a:lnSpc>
                <a:spcPct val="950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研修中または研修会終了後、上記の受講確認を行いますので、参加者 </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名に付き１台の端末での視聴をお願いします。</a:t>
            </a:r>
          </a:p>
        </p:txBody>
      </p:sp>
      <p:sp>
        <p:nvSpPr>
          <p:cNvPr id="9" name="テキスト ボックス 10"/>
          <p:cNvSpPr txBox="1">
            <a:spLocks noChangeArrowheads="1"/>
          </p:cNvSpPr>
          <p:nvPr/>
        </p:nvSpPr>
        <p:spPr bwMode="auto">
          <a:xfrm>
            <a:off x="171631" y="5941583"/>
            <a:ext cx="6547968" cy="260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Black" panose="020B0A04020102020204" pitchFamily="34" charset="0"/>
                <a:ea typeface="ＭＳ Ｐゴシック" panose="020B0600070205080204" pitchFamily="50" charset="-128"/>
              </a:defRPr>
            </a:lvl1pPr>
            <a:lvl2pPr marL="742950" indent="-285750">
              <a:defRPr kumimoji="1">
                <a:solidFill>
                  <a:schemeClr val="tx1"/>
                </a:solidFill>
                <a:latin typeface="Arial Black" panose="020B0A04020102020204" pitchFamily="34" charset="0"/>
                <a:ea typeface="ＭＳ Ｐゴシック" panose="020B0600070205080204" pitchFamily="50" charset="-128"/>
              </a:defRPr>
            </a:lvl2pPr>
            <a:lvl3pPr marL="1143000" indent="-228600">
              <a:defRPr kumimoji="1">
                <a:solidFill>
                  <a:schemeClr val="tx1"/>
                </a:solidFill>
                <a:latin typeface="Arial Black" panose="020B0A04020102020204" pitchFamily="34" charset="0"/>
                <a:ea typeface="ＭＳ Ｐゴシック" panose="020B0600070205080204" pitchFamily="50" charset="-128"/>
              </a:defRPr>
            </a:lvl3pPr>
            <a:lvl4pPr marL="1600200" indent="-228600">
              <a:defRPr kumimoji="1">
                <a:solidFill>
                  <a:schemeClr val="tx1"/>
                </a:solidFill>
                <a:latin typeface="Arial Black" panose="020B0A04020102020204" pitchFamily="34" charset="0"/>
                <a:ea typeface="ＭＳ Ｐゴシック" panose="020B0600070205080204" pitchFamily="50" charset="-128"/>
              </a:defRPr>
            </a:lvl4pPr>
            <a:lvl5pPr marL="2057400" indent="-228600">
              <a:defRPr kumimoji="1">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9pPr>
          </a:lstStyle>
          <a:p>
            <a:pPr>
              <a:lnSpc>
                <a:spcPct val="95000"/>
              </a:lnSpc>
            </a:pPr>
            <a:r>
              <a:rPr lang="ja-JP" altLang="en-US" sz="1600" b="1" dirty="0">
                <a:latin typeface="Meiryo UI" panose="020B0604030504040204" pitchFamily="50" charset="-128"/>
                <a:ea typeface="Meiryo UI" panose="020B0604030504040204" pitchFamily="50" charset="-128"/>
              </a:rPr>
              <a:t>氏名、メールアドレス、所属、日本病院薬剤師会会員番号、研修シールの　希望の有無</a:t>
            </a:r>
            <a:r>
              <a:rPr lang="ja-JP" altLang="en-US" sz="1600" dirty="0">
                <a:latin typeface="Meiryo UI" panose="020B0604030504040204" pitchFamily="50" charset="-128"/>
                <a:ea typeface="Meiryo UI" panose="020B0604030504040204" pitchFamily="50" charset="-128"/>
              </a:rPr>
              <a:t>を登録していただくと視聴用の</a:t>
            </a:r>
            <a:r>
              <a:rPr lang="en-US" altLang="ja-JP" sz="1600" dirty="0">
                <a:latin typeface="Meiryo UI" panose="020B0604030504040204" pitchFamily="50" charset="-128"/>
                <a:ea typeface="Meiryo UI" panose="020B0604030504040204" pitchFamily="50" charset="-128"/>
              </a:rPr>
              <a:t>URL</a:t>
            </a:r>
            <a:r>
              <a:rPr lang="ja-JP" altLang="en-US" sz="1600" dirty="0">
                <a:latin typeface="Meiryo UI" panose="020B0604030504040204" pitchFamily="50" charset="-128"/>
                <a:ea typeface="Meiryo UI" panose="020B0604030504040204" pitchFamily="50" charset="-128"/>
              </a:rPr>
              <a:t>が記載されたメールが届きます。</a:t>
            </a:r>
            <a:endParaRPr lang="en-US" altLang="ja-JP" sz="1600" dirty="0">
              <a:latin typeface="Meiryo UI" panose="020B0604030504040204" pitchFamily="50" charset="-128"/>
              <a:ea typeface="Meiryo UI" panose="020B0604030504040204" pitchFamily="50" charset="-128"/>
            </a:endParaRPr>
          </a:p>
          <a:p>
            <a:pPr>
              <a:lnSpc>
                <a:spcPct val="95000"/>
              </a:lnSpc>
            </a:pPr>
            <a:r>
              <a:rPr lang="ja-JP" altLang="en-US" sz="1600" dirty="0">
                <a:latin typeface="Meiryo UI" panose="020B0604030504040204" pitchFamily="50" charset="-128"/>
                <a:ea typeface="Meiryo UI" panose="020B0604030504040204" pitchFamily="50" charset="-128"/>
              </a:rPr>
              <a:t>登録後、メールが届かない場合、下記の可能性があります。</a:t>
            </a:r>
            <a:endParaRPr lang="en-US" altLang="ja-JP" sz="1600" dirty="0">
              <a:latin typeface="Meiryo UI" panose="020B0604030504040204" pitchFamily="50" charset="-128"/>
              <a:ea typeface="Meiryo UI" panose="020B0604030504040204" pitchFamily="50" charset="-128"/>
            </a:endParaRPr>
          </a:p>
          <a:p>
            <a:pPr marL="85725">
              <a:lnSpc>
                <a:spcPct val="95000"/>
              </a:lnSpc>
            </a:pPr>
            <a:endParaRPr lang="en-US" altLang="ja-JP" sz="1600" dirty="0">
              <a:latin typeface="Meiryo UI" panose="020B0604030504040204" pitchFamily="50" charset="-128"/>
              <a:ea typeface="Meiryo UI" panose="020B0604030504040204" pitchFamily="50" charset="-128"/>
            </a:endParaRPr>
          </a:p>
          <a:p>
            <a:pPr indent="85725">
              <a:lnSpc>
                <a:spcPct val="95000"/>
              </a:lnSpc>
            </a:pPr>
            <a:r>
              <a:rPr lang="ja-JP" altLang="en-US" sz="1600" dirty="0">
                <a:latin typeface="Meiryo UI" panose="020B0604030504040204" pitchFamily="50" charset="-128"/>
                <a:ea typeface="Meiryo UI" panose="020B0604030504040204" pitchFamily="50" charset="-128"/>
              </a:rPr>
              <a:t>・</a:t>
            </a:r>
            <a:r>
              <a:rPr lang="ja-JP" altLang="en-US" sz="1600" u="sng" dirty="0">
                <a:latin typeface="Meiryo UI" panose="020B0604030504040204" pitchFamily="50" charset="-128"/>
                <a:ea typeface="Meiryo UI" panose="020B0604030504040204" pitchFamily="50" charset="-128"/>
              </a:rPr>
              <a:t>登録したアドレスが間違っている</a:t>
            </a:r>
            <a:endParaRPr lang="en-US" altLang="ja-JP" sz="1600" u="sng" dirty="0">
              <a:latin typeface="Meiryo UI" panose="020B0604030504040204" pitchFamily="50" charset="-128"/>
              <a:ea typeface="Meiryo UI" panose="020B0604030504040204" pitchFamily="50" charset="-128"/>
            </a:endParaRPr>
          </a:p>
          <a:p>
            <a:pPr marL="85725">
              <a:lnSpc>
                <a:spcPct val="95000"/>
              </a:lnSpc>
            </a:pPr>
            <a:r>
              <a:rPr lang="ja-JP" altLang="en-US" sz="1600" dirty="0">
                <a:latin typeface="Meiryo UI" panose="020B0604030504040204" pitchFamily="50" charset="-128"/>
                <a:ea typeface="Meiryo UI" panose="020B0604030504040204" pitchFamily="50" charset="-128"/>
              </a:rPr>
              <a:t>　もう一度、メールアドレスを確認の上、登録しなおして下さい。</a:t>
            </a:r>
            <a:endParaRPr lang="en-US" altLang="ja-JP" sz="1600" dirty="0">
              <a:latin typeface="Meiryo UI" panose="020B0604030504040204" pitchFamily="50" charset="-128"/>
              <a:ea typeface="Meiryo UI" panose="020B0604030504040204" pitchFamily="50" charset="-128"/>
            </a:endParaRPr>
          </a:p>
          <a:p>
            <a:pPr marL="85725">
              <a:lnSpc>
                <a:spcPct val="95000"/>
              </a:lnSpc>
            </a:pPr>
            <a:endParaRPr lang="en-US" altLang="ja-JP" sz="1600" dirty="0">
              <a:latin typeface="Meiryo UI" panose="020B0604030504040204" pitchFamily="50" charset="-128"/>
              <a:ea typeface="Meiryo UI" panose="020B0604030504040204" pitchFamily="50" charset="-128"/>
            </a:endParaRPr>
          </a:p>
          <a:p>
            <a:pPr>
              <a:lnSpc>
                <a:spcPct val="95000"/>
              </a:lnSpc>
            </a:pPr>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メールが迷惑メールとして扱われてしまった</a:t>
            </a:r>
            <a:endParaRPr lang="en-US" altLang="ja-JP" sz="1600" u="sng" dirty="0">
              <a:latin typeface="Meiryo UI" panose="020B0604030504040204" pitchFamily="50" charset="-128"/>
              <a:ea typeface="Meiryo UI" panose="020B0604030504040204" pitchFamily="50" charset="-128"/>
            </a:endParaRPr>
          </a:p>
          <a:p>
            <a:pPr>
              <a:lnSpc>
                <a:spcPct val="95000"/>
              </a:lnSpc>
            </a:pPr>
            <a:r>
              <a:rPr lang="ja-JP" altLang="en-US" sz="1600" dirty="0">
                <a:latin typeface="Meiryo UI" panose="020B0604030504040204" pitchFamily="50" charset="-128"/>
                <a:ea typeface="Meiryo UI" panose="020B0604030504040204" pitchFamily="50" charset="-128"/>
              </a:rPr>
              <a:t>　 お手数ですが 「＠</a:t>
            </a:r>
            <a:r>
              <a:rPr lang="en-US" altLang="ja-JP" sz="1600" dirty="0">
                <a:latin typeface="Meiryo UI" panose="020B0604030504040204" pitchFamily="50" charset="-128"/>
                <a:ea typeface="Meiryo UI" panose="020B0604030504040204" pitchFamily="50" charset="-128"/>
              </a:rPr>
              <a:t>zoom.us</a:t>
            </a:r>
            <a:r>
              <a:rPr lang="ja-JP" altLang="en-US" sz="1600" dirty="0">
                <a:latin typeface="Meiryo UI" panose="020B0604030504040204" pitchFamily="50" charset="-128"/>
                <a:ea typeface="Meiryo UI" panose="020B0604030504040204" pitchFamily="50" charset="-128"/>
              </a:rPr>
              <a:t>」 の受信許可設定をお願いします。</a:t>
            </a:r>
            <a:endParaRPr lang="en-US" altLang="ja-JP" sz="1600" dirty="0">
              <a:latin typeface="Meiryo UI" panose="020B0604030504040204" pitchFamily="50" charset="-128"/>
              <a:ea typeface="Meiryo UI" panose="020B0604030504040204" pitchFamily="50" charset="-128"/>
            </a:endParaRPr>
          </a:p>
          <a:p>
            <a:pPr>
              <a:lnSpc>
                <a:spcPct val="95000"/>
              </a:lnSpc>
            </a:pP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ct val="95000"/>
              </a:lnSpc>
            </a:pPr>
            <a:r>
              <a:rPr lang="ja-JP" altLang="en-US" sz="1600" dirty="0">
                <a:latin typeface="メイリオ" panose="020B0604030504040204" pitchFamily="50" charset="-128"/>
                <a:ea typeface="メイリオ" panose="020B0604030504040204" pitchFamily="50" charset="-128"/>
              </a:rPr>
              <a:t>＊ご登録情報はこの研修会以外に利用しません。</a:t>
            </a:r>
            <a:endParaRPr lang="ja-JP" altLang="en-US" sz="1200" dirty="0">
              <a:latin typeface="メイリオ" panose="020B0604030504040204" pitchFamily="50" charset="-128"/>
              <a:ea typeface="メイリオ" panose="020B0604030504040204" pitchFamily="50" charset="-128"/>
            </a:endParaRPr>
          </a:p>
        </p:txBody>
      </p:sp>
      <p:sp>
        <p:nvSpPr>
          <p:cNvPr id="11" name="テキスト ボックス 16"/>
          <p:cNvSpPr txBox="1">
            <a:spLocks noChangeArrowheads="1"/>
          </p:cNvSpPr>
          <p:nvPr/>
        </p:nvSpPr>
        <p:spPr bwMode="auto">
          <a:xfrm>
            <a:off x="171630" y="8781215"/>
            <a:ext cx="637381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ゴシック" panose="020B0600070205080204" pitchFamily="50" charset="-128"/>
              </a:defRPr>
            </a:lvl1pPr>
            <a:lvl2pPr marL="742950" indent="-285750">
              <a:defRPr kumimoji="1">
                <a:solidFill>
                  <a:schemeClr val="tx1"/>
                </a:solidFill>
                <a:latin typeface="Arial Black" panose="020B0A04020102020204" pitchFamily="34" charset="0"/>
                <a:ea typeface="ＭＳ Ｐゴシック" panose="020B0600070205080204" pitchFamily="50" charset="-128"/>
              </a:defRPr>
            </a:lvl2pPr>
            <a:lvl3pPr marL="1143000" indent="-228600">
              <a:defRPr kumimoji="1">
                <a:solidFill>
                  <a:schemeClr val="tx1"/>
                </a:solidFill>
                <a:latin typeface="Arial Black" panose="020B0A04020102020204" pitchFamily="34" charset="0"/>
                <a:ea typeface="ＭＳ Ｐゴシック" panose="020B0600070205080204" pitchFamily="50" charset="-128"/>
              </a:defRPr>
            </a:lvl3pPr>
            <a:lvl4pPr marL="1600200" indent="-228600">
              <a:defRPr kumimoji="1">
                <a:solidFill>
                  <a:schemeClr val="tx1"/>
                </a:solidFill>
                <a:latin typeface="Arial Black" panose="020B0A04020102020204" pitchFamily="34" charset="0"/>
                <a:ea typeface="ＭＳ Ｐゴシック" panose="020B0600070205080204" pitchFamily="50" charset="-128"/>
              </a:defRPr>
            </a:lvl4pPr>
            <a:lvl5pPr marL="2057400" indent="-228600">
              <a:defRPr kumimoji="1">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9pPr>
          </a:lstStyle>
          <a:p>
            <a:r>
              <a:rPr lang="ja-JP" altLang="ja-JP" sz="1600" b="1" dirty="0"/>
              <a:t>登録等、不明な点がございましたら研修会事務局またはファイネス営業担当者までお問い合わせください。</a:t>
            </a:r>
            <a:endParaRPr lang="ja-JP" altLang="ja-JP" sz="1600" dirty="0"/>
          </a:p>
          <a:p>
            <a:r>
              <a:rPr lang="ja-JP" altLang="ja-JP" sz="1600" b="1" dirty="0"/>
              <a:t>研修会事務局　（担当：ファイネス 村瀬）　☎</a:t>
            </a:r>
            <a:r>
              <a:rPr lang="en-US" altLang="ja-JP" sz="1600" b="1" dirty="0"/>
              <a:t> 080-6368-8534</a:t>
            </a:r>
            <a:endParaRPr lang="ja-JP" altLang="ja-JP" sz="1600" dirty="0"/>
          </a:p>
          <a:p>
            <a:r>
              <a:rPr lang="ja-JP" altLang="en-US" sz="1600" b="1" dirty="0"/>
              <a:t>　　　　　　　　　　　　　　　　　　　　　　　　　　</a:t>
            </a:r>
            <a:r>
              <a:rPr lang="ja-JP" altLang="ja-JP" sz="1600" b="1" dirty="0"/>
              <a:t>✉</a:t>
            </a:r>
            <a:r>
              <a:rPr lang="en-US" altLang="ja-JP" sz="1600" b="1" dirty="0"/>
              <a:t> seminar@finese.co.jp</a:t>
            </a:r>
            <a:endParaRPr lang="ja-JP" altLang="ja-JP" sz="1600" dirty="0"/>
          </a:p>
        </p:txBody>
      </p:sp>
      <p:sp>
        <p:nvSpPr>
          <p:cNvPr id="4" name="テキスト ボックス 3"/>
          <p:cNvSpPr txBox="1"/>
          <p:nvPr/>
        </p:nvSpPr>
        <p:spPr>
          <a:xfrm>
            <a:off x="146255" y="347514"/>
            <a:ext cx="6555000" cy="769441"/>
          </a:xfrm>
          <a:prstGeom prst="rect">
            <a:avLst/>
          </a:prstGeom>
          <a:noFill/>
        </p:spPr>
        <p:txBody>
          <a:bodyPr wrap="none" rtlCol="0">
            <a:spAutoFit/>
          </a:bodyPr>
          <a:lstStyle/>
          <a:p>
            <a:r>
              <a:rPr lang="ja-JP" altLang="en-US" sz="1600" dirty="0">
                <a:latin typeface="HG丸ｺﾞｼｯｸM-PRO" panose="020F0600000000000000" pitchFamily="50" charset="-128"/>
                <a:ea typeface="HG丸ｺﾞｼｯｸM-PRO" panose="020F0600000000000000" pitchFamily="50" charset="-128"/>
              </a:rPr>
              <a:t>令和</a:t>
            </a:r>
            <a:r>
              <a:rPr lang="en-US" altLang="ja-JP" sz="1600" dirty="0">
                <a:latin typeface="HG丸ｺﾞｼｯｸM-PRO" panose="020F0600000000000000" pitchFamily="50" charset="-128"/>
                <a:ea typeface="HG丸ｺﾞｼｯｸM-PRO" panose="020F0600000000000000" pitchFamily="50" charset="-128"/>
              </a:rPr>
              <a:t>3</a:t>
            </a:r>
            <a:r>
              <a:rPr lang="ja-JP" altLang="en-US" sz="1600" dirty="0">
                <a:latin typeface="HG丸ｺﾞｼｯｸM-PRO" panose="020F0600000000000000" pitchFamily="50" charset="-128"/>
                <a:ea typeface="HG丸ｺﾞｼｯｸM-PRO" panose="020F0600000000000000" pitchFamily="50" charset="-128"/>
              </a:rPr>
              <a:t>年度 第</a:t>
            </a:r>
            <a:r>
              <a:rPr lang="en-US" altLang="ja-JP" sz="1600">
                <a:latin typeface="HG丸ｺﾞｼｯｸM-PRO" panose="020F0600000000000000" pitchFamily="50" charset="-128"/>
                <a:ea typeface="HG丸ｺﾞｼｯｸM-PRO" panose="020F0600000000000000" pitchFamily="50" charset="-128"/>
              </a:rPr>
              <a:t>6</a:t>
            </a:r>
            <a:r>
              <a:rPr lang="ja-JP" altLang="en-US" sz="1600">
                <a:latin typeface="HG丸ｺﾞｼｯｸM-PRO" panose="020F0600000000000000" pitchFamily="50" charset="-128"/>
                <a:ea typeface="HG丸ｺﾞｼｯｸM-PRO" panose="020F0600000000000000" pitchFamily="50" charset="-128"/>
              </a:rPr>
              <a:t>回</a:t>
            </a:r>
            <a:r>
              <a:rPr lang="ja-JP" altLang="en-US" sz="1600" dirty="0">
                <a:latin typeface="HG丸ｺﾞｼｯｸM-PRO" panose="020F0600000000000000" pitchFamily="50" charset="-128"/>
                <a:ea typeface="HG丸ｺﾞｼｯｸM-PRO" panose="020F0600000000000000" pitchFamily="50" charset="-128"/>
              </a:rPr>
              <a:t>福井県病院薬剤師会学術研修会（</a:t>
            </a:r>
            <a:r>
              <a:rPr lang="en-US" altLang="ja-JP" sz="1600" dirty="0">
                <a:latin typeface="HG丸ｺﾞｼｯｸM-PRO" panose="020F0600000000000000" pitchFamily="50" charset="-128"/>
                <a:ea typeface="HG丸ｺﾞｼｯｸM-PRO" panose="020F0600000000000000" pitchFamily="50" charset="-128"/>
              </a:rPr>
              <a:t>12</a:t>
            </a:r>
            <a:r>
              <a:rPr lang="ja-JP" altLang="en-US" sz="1600" dirty="0">
                <a:latin typeface="HG丸ｺﾞｼｯｸM-PRO" panose="020F0600000000000000" pitchFamily="50" charset="-128"/>
                <a:ea typeface="HG丸ｺﾞｼｯｸM-PRO" panose="020F0600000000000000" pitchFamily="50" charset="-128"/>
              </a:rPr>
              <a:t>月</a:t>
            </a:r>
            <a:r>
              <a:rPr lang="en-US" altLang="ja-JP" sz="1600" dirty="0">
                <a:latin typeface="HG丸ｺﾞｼｯｸM-PRO" panose="020F0600000000000000" pitchFamily="50" charset="-128"/>
                <a:ea typeface="HG丸ｺﾞｼｯｸM-PRO" panose="020F0600000000000000" pitchFamily="50" charset="-128"/>
              </a:rPr>
              <a:t>8</a:t>
            </a:r>
            <a:r>
              <a:rPr lang="ja-JP" altLang="en-US" sz="1600" dirty="0">
                <a:latin typeface="HG丸ｺﾞｼｯｸM-PRO" panose="020F0600000000000000" pitchFamily="50" charset="-128"/>
                <a:ea typeface="HG丸ｺﾞｼｯｸM-PRO" panose="020F0600000000000000" pitchFamily="50" charset="-128"/>
              </a:rPr>
              <a:t>日開催）</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事前参加登録方法のご案内</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171630" y="3029124"/>
            <a:ext cx="6583031" cy="2593473"/>
          </a:xfrm>
          <a:prstGeom prst="rect">
            <a:avLst/>
          </a:prstGeom>
          <a:noFill/>
          <a:ln w="444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登録用</a:t>
            </a:r>
            <a:r>
              <a:rPr lang="en-US" altLang="ja-JP" b="1" dirty="0">
                <a:solidFill>
                  <a:schemeClr val="tx1"/>
                </a:solidFill>
                <a:latin typeface="Meiryo UI" panose="020B0604030504040204" pitchFamily="50" charset="-128"/>
                <a:ea typeface="Meiryo UI" panose="020B0604030504040204" pitchFamily="50" charset="-128"/>
              </a:rPr>
              <a:t>URL</a:t>
            </a:r>
            <a:r>
              <a:rPr lang="ja-JP" altLang="en-US" b="1" dirty="0">
                <a:solidFill>
                  <a:schemeClr val="tx1"/>
                </a:solidFill>
                <a:latin typeface="Meiryo UI" panose="020B0604030504040204" pitchFamily="50" charset="-128"/>
                <a:ea typeface="Meiryo UI" panose="020B0604030504040204" pitchFamily="50" charset="-128"/>
              </a:rPr>
              <a:t>・</a:t>
            </a:r>
            <a:r>
              <a:rPr lang="en-US" altLang="ja-JP" b="1" dirty="0">
                <a:solidFill>
                  <a:schemeClr val="tx1"/>
                </a:solidFill>
                <a:latin typeface="Meiryo UI" panose="020B0604030504040204" pitchFamily="50" charset="-128"/>
                <a:ea typeface="Meiryo UI" panose="020B0604030504040204" pitchFamily="50" charset="-128"/>
              </a:rPr>
              <a:t>QR</a:t>
            </a:r>
            <a:r>
              <a:rPr lang="ja-JP" altLang="en-US" b="1" dirty="0">
                <a:solidFill>
                  <a:schemeClr val="tx1"/>
                </a:solidFill>
                <a:latin typeface="Meiryo UI" panose="020B0604030504040204" pitchFamily="50" charset="-128"/>
                <a:ea typeface="Meiryo UI" panose="020B0604030504040204" pitchFamily="50" charset="-128"/>
              </a:rPr>
              <a:t>コード</a:t>
            </a:r>
            <a:r>
              <a:rPr lang="en-US" altLang="ja-JP" b="1" dirty="0">
                <a:solidFill>
                  <a:schemeClr val="tx1"/>
                </a:solidFill>
                <a:latin typeface="Meiryo UI" panose="020B0604030504040204" pitchFamily="50" charset="-128"/>
                <a:ea typeface="Meiryo UI" panose="020B0604030504040204" pitchFamily="50" charset="-128"/>
              </a:rPr>
              <a:t>〉 </a:t>
            </a:r>
            <a:r>
              <a:rPr lang="en-US" altLang="ja-JP" sz="1600" b="1" dirty="0">
                <a:solidFill>
                  <a:schemeClr val="tx1"/>
                </a:solidFill>
                <a:latin typeface="Meiryo UI" panose="020B0604030504040204" pitchFamily="50" charset="-128"/>
                <a:ea typeface="Meiryo UI" panose="020B0604030504040204" pitchFamily="50" charset="-128"/>
              </a:rPr>
              <a:t>https://us02web.zoom.us/webinar/register/WN_2hlMa60wQ3qNMOTDgCtLGw</a:t>
            </a:r>
          </a:p>
          <a:p>
            <a:pPr>
              <a:defRPr/>
            </a:pPr>
            <a:endParaRPr lang="en-US" altLang="ja-JP" sz="1600" b="1" dirty="0">
              <a:solidFill>
                <a:schemeClr val="tx1"/>
              </a:solidFill>
              <a:latin typeface="Meiryo UI" panose="020B0604030504040204" pitchFamily="50" charset="-128"/>
              <a:ea typeface="Meiryo UI" panose="020B0604030504040204" pitchFamily="50" charset="-128"/>
            </a:endParaRPr>
          </a:p>
          <a:p>
            <a:pPr>
              <a:defRPr/>
            </a:pPr>
            <a:endParaRPr lang="en-US" altLang="ja-JP" sz="1300" b="1" dirty="0">
              <a:solidFill>
                <a:schemeClr val="tx1"/>
              </a:solidFill>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09284E39-C224-4236-9426-9540A371E645}"/>
              </a:ext>
            </a:extLst>
          </p:cNvPr>
          <p:cNvPicPr>
            <a:picLocks noChangeAspect="1"/>
          </p:cNvPicPr>
          <p:nvPr/>
        </p:nvPicPr>
        <p:blipFill>
          <a:blip r:embed="rId2"/>
          <a:stretch>
            <a:fillRect/>
          </a:stretch>
        </p:blipFill>
        <p:spPr>
          <a:xfrm>
            <a:off x="2670505" y="4000288"/>
            <a:ext cx="1554079" cy="1546109"/>
          </a:xfrm>
          <a:prstGeom prst="rect">
            <a:avLst/>
          </a:prstGeom>
        </p:spPr>
      </p:pic>
    </p:spTree>
    <p:extLst>
      <p:ext uri="{BB962C8B-B14F-4D97-AF65-F5344CB8AC3E}">
        <p14:creationId xmlns:p14="http://schemas.microsoft.com/office/powerpoint/2010/main" val="1651408702"/>
      </p:ext>
    </p:extLst>
  </p:cSld>
  <p:clrMapOvr>
    <a:masterClrMapping/>
  </p:clrMapOvr>
</p:sld>
</file>

<file path=ppt/theme/theme1.xml><?xml version="1.0" encoding="utf-8"?>
<a:theme xmlns:a="http://schemas.openxmlformats.org/drawingml/2006/main" name="配当">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配当">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配当">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配当</Template>
  <TotalTime>239</TotalTime>
  <Words>226</Words>
  <Application>Microsoft Office PowerPoint</Application>
  <PresentationFormat>A4 210 x 297 mm</PresentationFormat>
  <Paragraphs>36</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HGｺﾞｼｯｸE</vt:lpstr>
      <vt:lpstr>HG丸ｺﾞｼｯｸM-PRO</vt:lpstr>
      <vt:lpstr>Meiryo UI</vt:lpstr>
      <vt:lpstr>ＭＳ Ｐゴシック</vt:lpstr>
      <vt:lpstr>メイリオ</vt:lpstr>
      <vt:lpstr>Arial</vt:lpstr>
      <vt:lpstr>Arial Black</vt:lpstr>
      <vt:lpstr>Gill Sans MT</vt:lpstr>
      <vt:lpstr>Wingdings</vt:lpstr>
      <vt:lpstr>Wingdings 2</vt:lpstr>
      <vt:lpstr>配当</vt:lpstr>
      <vt:lpstr>令和３年度・第6回 福井県病院薬剤師会学術研修会</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tsuka</dc:creator>
  <cp:lastModifiedBy>yukiok</cp:lastModifiedBy>
  <cp:revision>41</cp:revision>
  <cp:lastPrinted>2021-09-10T01:42:04Z</cp:lastPrinted>
  <dcterms:created xsi:type="dcterms:W3CDTF">2020-10-08T02:00:17Z</dcterms:created>
  <dcterms:modified xsi:type="dcterms:W3CDTF">2021-10-04T06:47:27Z</dcterms:modified>
</cp:coreProperties>
</file>