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1" r:id="rId1"/>
  </p:sldMasterIdLst>
  <p:sldIdLst>
    <p:sldId id="257" r:id="rId2"/>
    <p:sldId id="258" r:id="rId3"/>
  </p:sldIdLst>
  <p:sldSz cx="6858000" cy="9906000" type="A4"/>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10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988282" y="1595967"/>
            <a:ext cx="4711789" cy="4507395"/>
          </a:xfrm>
        </p:spPr>
        <p:txBody>
          <a:bodyPr anchor="b">
            <a:normAutofit/>
          </a:bodyPr>
          <a:lstStyle>
            <a:lvl1pPr algn="ctr">
              <a:lnSpc>
                <a:spcPct val="110000"/>
              </a:lnSpc>
              <a:defRPr sz="1575"/>
            </a:lvl1pPr>
          </a:lstStyle>
          <a:p>
            <a:r>
              <a:rPr lang="ja-JP" altLang="en-US"/>
              <a:t>マスター タイトルの書式設定</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1635772" y="6416779"/>
            <a:ext cx="3416810" cy="1421367"/>
          </a:xfrm>
        </p:spPr>
        <p:txBody>
          <a:bodyPr>
            <a:normAutofit/>
          </a:bodyPr>
          <a:lstStyle>
            <a:lvl1pPr marL="0" indent="0" algn="ctr">
              <a:lnSpc>
                <a:spcPct val="100000"/>
              </a:lnSpc>
              <a:buNone/>
              <a:defRPr sz="1125" i="0" spc="90" baseline="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52823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縦書きテキスト">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591119" y="2637014"/>
            <a:ext cx="5518465" cy="652411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6779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4907757" y="670258"/>
            <a:ext cx="1215866" cy="8378208"/>
          </a:xfrm>
        </p:spPr>
        <p:txBody>
          <a:bodyPr vert="eaVert"/>
          <a:lstStyle/>
          <a:p>
            <a:r>
              <a:rPr lang="ja-JP" altLang="en-US"/>
              <a:t>マスター タイトルの書式設定</a:t>
            </a:r>
            <a:endParaRPr lang="en-US" dirty="0"/>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471487" y="670256"/>
            <a:ext cx="4436269" cy="837821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03736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ja-JP" altLang="en-US"/>
              <a:t>マスター タイトルの書式設定</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4742334" y="7491451"/>
            <a:ext cx="3824408" cy="205383"/>
          </a:xfrm>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4657308" y="2195043"/>
            <a:ext cx="4001832" cy="205383"/>
          </a:xfrm>
        </p:spPr>
        <p:txBody>
          <a:bodyPr/>
          <a:lstStyle/>
          <a:p>
            <a:endParaRPr kumimoji="1" lang="ja-JP" altLang="en-US"/>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6501384" y="4530345"/>
            <a:ext cx="307075" cy="837820"/>
          </a:xfrm>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679904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592039" y="2469622"/>
            <a:ext cx="5111873" cy="4966757"/>
          </a:xfrm>
        </p:spPr>
        <p:txBody>
          <a:bodyPr anchor="b">
            <a:normAutofit/>
          </a:bodyPr>
          <a:lstStyle>
            <a:lvl1pPr>
              <a:defRPr sz="2250"/>
            </a:lvl1pPr>
          </a:lstStyle>
          <a:p>
            <a:r>
              <a:rPr lang="ja-JP" altLang="en-US"/>
              <a:t>マスター タイトルの書式設定</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592038" y="7436378"/>
            <a:ext cx="4975044" cy="1644122"/>
          </a:xfrm>
        </p:spPr>
        <p:txBody>
          <a:bodyPr>
            <a:normAutofit/>
          </a:bodyPr>
          <a:lstStyle>
            <a:lvl1pPr marL="0" indent="0">
              <a:buNone/>
              <a:defRPr sz="1125">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43898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ja-JP" altLang="en-US"/>
              <a:t>マスター タイトルの書式設定</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591119" y="2637013"/>
            <a:ext cx="2516412" cy="6443486"/>
          </a:xfrm>
        </p:spPr>
        <p:txBody>
          <a:bodyPr/>
          <a:lstStyle>
            <a:lvl2pPr marL="154305" indent="0">
              <a:buFontTx/>
              <a:buNone/>
              <a:defRPr/>
            </a:lvl2pPr>
            <a:lvl3pPr marL="282893">
              <a:defRPr/>
            </a:lvl3pPr>
            <a:lvl4pPr marL="308610" indent="0">
              <a:buFontTx/>
              <a:buNone/>
              <a:defRPr/>
            </a:lvl4pPr>
            <a:lvl5pPr marL="411480">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3287554" y="2637013"/>
            <a:ext cx="2822030" cy="644348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kumimoji="1" lang="ja-JP" altLang="en-US"/>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09456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602754" y="2650872"/>
            <a:ext cx="2504778" cy="1190095"/>
          </a:xfrm>
        </p:spPr>
        <p:txBody>
          <a:bodyPr anchor="b">
            <a:normAutofit/>
          </a:bodyPr>
          <a:lstStyle>
            <a:lvl1pPr marL="0" indent="0">
              <a:buNone/>
              <a:defRPr sz="1125" b="1" i="0" cap="all" spc="169" baseline="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602753" y="3925712"/>
            <a:ext cx="2504778" cy="5141431"/>
          </a:xfrm>
        </p:spPr>
        <p:txBody>
          <a:bodyPr/>
          <a:lstStyle>
            <a:lvl2pPr marL="154305" indent="0">
              <a:buFontTx/>
              <a:buNone/>
              <a:defRPr/>
            </a:lvl2pPr>
            <a:lvl3pPr marL="308610">
              <a:defRPr/>
            </a:lvl3pPr>
            <a:lvl4pPr marL="334328" indent="0">
              <a:buFontTx/>
              <a:buNone/>
              <a:defRPr/>
            </a:lvl4pPr>
            <a:lvl5pPr marL="462915">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3287554" y="2650872"/>
            <a:ext cx="2822030" cy="1190095"/>
          </a:xfrm>
        </p:spPr>
        <p:txBody>
          <a:bodyPr anchor="b">
            <a:normAutofit/>
          </a:bodyPr>
          <a:lstStyle>
            <a:lvl1pPr marL="0" indent="0">
              <a:buNone/>
              <a:defRPr sz="1125" b="1" i="0" cap="all" spc="169" baseline="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3287554" y="3925712"/>
            <a:ext cx="2822030" cy="5141432"/>
          </a:xfrm>
        </p:spPr>
        <p:txBody>
          <a:bodyPr/>
          <a:lstStyle>
            <a:lvl2pPr marL="257175" indent="0">
              <a:buNone/>
              <a:defRPr/>
            </a:lvl2pPr>
            <a:lvl3pPr marL="308610">
              <a:defRPr/>
            </a:lvl3pPr>
            <a:lvl4pPr marL="334328" indent="0">
              <a:buFontTx/>
              <a:buNone/>
              <a:defRPr/>
            </a:lvl4pPr>
            <a:lvl5pPr marL="462915">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kumimoji="1" lang="ja-JP" alt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8813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kumimoji="1" lang="ja-JP" alt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07780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kumimoji="1" lang="ja-JP" alt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4029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598294" y="660401"/>
            <a:ext cx="2345825" cy="2769735"/>
          </a:xfrm>
        </p:spPr>
        <p:txBody>
          <a:bodyPr anchor="b"/>
          <a:lstStyle>
            <a:lvl1pPr>
              <a:defRPr sz="1800"/>
            </a:lvl1pPr>
          </a:lstStyle>
          <a:p>
            <a:r>
              <a:rPr lang="ja-JP" altLang="en-US"/>
              <a:t>マスター タイトルの書式設定</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3083421" y="660400"/>
            <a:ext cx="3128963" cy="8585200"/>
          </a:xfrm>
        </p:spPr>
        <p:txBody>
          <a:bodyPr>
            <a:normAutofit/>
          </a:bodyPr>
          <a:lstStyle>
            <a:lvl1pPr>
              <a:defRPr sz="1575"/>
            </a:lvl1pPr>
            <a:lvl2pPr>
              <a:defRPr sz="1350"/>
            </a:lvl2pPr>
            <a:lvl3pPr>
              <a:defRPr sz="1125"/>
            </a:lvl3pPr>
            <a:lvl4pPr>
              <a:defRPr sz="1013"/>
            </a:lvl4pPr>
            <a:lvl5pPr>
              <a:defRPr sz="1013"/>
            </a:lvl5pPr>
            <a:lvl6pPr>
              <a:defRPr sz="1125"/>
            </a:lvl6pPr>
            <a:lvl7pPr>
              <a:defRPr sz="1125"/>
            </a:lvl7pPr>
            <a:lvl8pPr>
              <a:defRPr sz="1125"/>
            </a:lvl8pPr>
            <a:lvl9pPr>
              <a:defRPr sz="11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598294" y="3430134"/>
            <a:ext cx="2345825" cy="5815465"/>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kumimoji="1" lang="ja-JP" alt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9181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597397" y="660399"/>
            <a:ext cx="2201198" cy="2786063"/>
          </a:xfrm>
        </p:spPr>
        <p:txBody>
          <a:bodyPr anchor="b"/>
          <a:lstStyle>
            <a:lvl1pPr>
              <a:defRPr sz="1800"/>
            </a:lvl1pPr>
          </a:lstStyle>
          <a:p>
            <a:r>
              <a:rPr lang="ja-JP" altLang="en-US"/>
              <a:t>マスター タイトルの書式設定</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2957486" y="660400"/>
            <a:ext cx="3437037" cy="85852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アイコンをクリックして図を追加</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597397" y="3446464"/>
            <a:ext cx="2201198" cy="579913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86876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134481" y="0"/>
            <a:ext cx="723519" cy="9906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591119" y="880535"/>
            <a:ext cx="5518465" cy="175647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591119" y="2637013"/>
            <a:ext cx="5518465" cy="639708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4743902" y="7486980"/>
            <a:ext cx="3824408" cy="205383"/>
          </a:xfrm>
          <a:prstGeom prst="rect">
            <a:avLst/>
          </a:prstGeom>
        </p:spPr>
        <p:txBody>
          <a:bodyPr vert="horz" lIns="91440" tIns="45720" rIns="91440" bIns="45720" rtlCol="0" anchor="ctr"/>
          <a:lstStyle>
            <a:lvl1pPr algn="l">
              <a:defRPr sz="506" cap="all" spc="169" baseline="0">
                <a:solidFill>
                  <a:schemeClr val="tx1">
                    <a:lumMod val="85000"/>
                    <a:lumOff val="15000"/>
                  </a:schemeClr>
                </a:solidFill>
                <a:latin typeface="+mn-lt"/>
              </a:defRPr>
            </a:lvl1p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4655190" y="2193925"/>
            <a:ext cx="4001832" cy="205383"/>
          </a:xfrm>
          <a:prstGeom prst="rect">
            <a:avLst/>
          </a:prstGeom>
        </p:spPr>
        <p:txBody>
          <a:bodyPr vert="horz" lIns="91440" tIns="45720" rIns="91440" bIns="45720" rtlCol="0" anchor="ctr"/>
          <a:lstStyle>
            <a:lvl1pPr algn="r">
              <a:defRPr sz="506" cap="all" spc="169" baseline="0">
                <a:solidFill>
                  <a:schemeClr val="tx1">
                    <a:lumMod val="85000"/>
                    <a:lumOff val="15000"/>
                  </a:schemeClr>
                </a:solidFill>
                <a:latin typeface="+mn-lt"/>
              </a:defRPr>
            </a:lvl1pPr>
          </a:lstStyle>
          <a:p>
            <a:endParaRPr kumimoji="1" lang="ja-JP" altLang="en-US"/>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6502568" y="4534090"/>
            <a:ext cx="307075" cy="837820"/>
          </a:xfrm>
          <a:prstGeom prst="rect">
            <a:avLst/>
          </a:prstGeom>
        </p:spPr>
        <p:txBody>
          <a:bodyPr vert="horz" lIns="91440" tIns="45720" rIns="91440" bIns="45720" rtlCol="0" anchor="ctr"/>
          <a:lstStyle>
            <a:lvl1pPr algn="ctr">
              <a:defRPr sz="900">
                <a:solidFill>
                  <a:schemeClr val="tx1">
                    <a:lumMod val="85000"/>
                    <a:lumOff val="15000"/>
                  </a:schemeClr>
                </a:solidFill>
                <a:latin typeface="+mn-lt"/>
              </a:defRPr>
            </a:lvl1pPr>
          </a:lstStyle>
          <a:p>
            <a:fld id="{43F0F874-C5A8-4170-9B13-EEF78C544F9F}" type="slidenum">
              <a:rPr kumimoji="1" lang="ja-JP" altLang="en-US" smtClean="0"/>
              <a:t>‹#›</a:t>
            </a:fld>
            <a:endParaRPr kumimoji="1" lang="ja-JP" altLang="en-US"/>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7026024" y="9161608"/>
              <a:ext cx="203" cy="52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7020949" y="9148608"/>
                <a:ext cx="10150" cy="26000"/>
              </a:xfrm>
              <a:prstGeom prst="rect">
                <a:avLst/>
              </a:prstGeom>
            </p:spPr>
          </p:pic>
        </mc:Fallback>
      </mc:AlternateContent>
    </p:spTree>
    <p:extLst>
      <p:ext uri="{BB962C8B-B14F-4D97-AF65-F5344CB8AC3E}">
        <p14:creationId xmlns:p14="http://schemas.microsoft.com/office/powerpoint/2010/main" val="2871858072"/>
      </p:ext>
    </p:extLst>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txStyles>
    <p:titleStyle>
      <a:lvl1pPr algn="l" defTabSz="514350" rtl="0" eaLnBrk="1" latinLnBrk="0" hangingPunct="1">
        <a:lnSpc>
          <a:spcPct val="110000"/>
        </a:lnSpc>
        <a:spcBef>
          <a:spcPct val="0"/>
        </a:spcBef>
        <a:buNone/>
        <a:defRPr kumimoji="1" sz="1575" kern="1200" cap="all" spc="338" baseline="0">
          <a:solidFill>
            <a:schemeClr val="tx1">
              <a:lumMod val="85000"/>
              <a:lumOff val="15000"/>
            </a:schemeClr>
          </a:solidFill>
          <a:latin typeface="+mj-lt"/>
          <a:ea typeface="Batang" panose="02030600000101010101" pitchFamily="18" charset="-127"/>
          <a:cs typeface="+mj-cs"/>
        </a:defRPr>
      </a:lvl1pPr>
    </p:titleStyle>
    <p:bodyStyle>
      <a:lvl1pPr marL="128588" indent="-128588" algn="l" defTabSz="514350" rtl="0" eaLnBrk="1" latinLnBrk="0" hangingPunct="1">
        <a:lnSpc>
          <a:spcPct val="100000"/>
        </a:lnSpc>
        <a:spcBef>
          <a:spcPts val="563"/>
        </a:spcBef>
        <a:buSzPct val="80000"/>
        <a:buFont typeface="Arial" panose="020B0604020202020204" pitchFamily="34" charset="0"/>
        <a:buChar char="•"/>
        <a:defRPr kumimoji="1" sz="1125" kern="1200" spc="28" baseline="0">
          <a:solidFill>
            <a:schemeClr val="tx1">
              <a:lumMod val="85000"/>
              <a:lumOff val="15000"/>
            </a:schemeClr>
          </a:solidFill>
          <a:latin typeface="+mn-lt"/>
          <a:ea typeface="Batang" panose="02030600000101010101" pitchFamily="18" charset="-127"/>
          <a:cs typeface="+mn-cs"/>
        </a:defRPr>
      </a:lvl1pPr>
      <a:lvl2pPr marL="154305" indent="0" algn="l" defTabSz="514350" rtl="0" eaLnBrk="1" latinLnBrk="0" hangingPunct="1">
        <a:lnSpc>
          <a:spcPct val="100000"/>
        </a:lnSpc>
        <a:spcBef>
          <a:spcPts val="281"/>
        </a:spcBef>
        <a:buFontTx/>
        <a:buNone/>
        <a:defRPr kumimoji="1" sz="1013" kern="1200" spc="28" baseline="0">
          <a:solidFill>
            <a:schemeClr val="tx1">
              <a:lumMod val="85000"/>
              <a:lumOff val="15000"/>
            </a:schemeClr>
          </a:solidFill>
          <a:latin typeface="+mn-lt"/>
          <a:ea typeface="Batang" panose="02030600000101010101" pitchFamily="18" charset="-127"/>
          <a:cs typeface="+mn-cs"/>
        </a:defRPr>
      </a:lvl2pPr>
      <a:lvl3pPr marL="340757" indent="-160734" algn="l" defTabSz="514350" rtl="0" eaLnBrk="1" latinLnBrk="0" hangingPunct="1">
        <a:lnSpc>
          <a:spcPct val="100000"/>
        </a:lnSpc>
        <a:spcBef>
          <a:spcPts val="281"/>
        </a:spcBef>
        <a:buSzPct val="80000"/>
        <a:buFont typeface="Arial" panose="020B0604020202020204" pitchFamily="34" charset="0"/>
        <a:buChar char="•"/>
        <a:defRPr kumimoji="1" sz="900" kern="1200" spc="28" baseline="0">
          <a:solidFill>
            <a:schemeClr val="tx1">
              <a:lumMod val="85000"/>
              <a:lumOff val="15000"/>
            </a:schemeClr>
          </a:solidFill>
          <a:latin typeface="+mn-lt"/>
          <a:ea typeface="Batang" panose="02030600000101010101" pitchFamily="18" charset="-127"/>
          <a:cs typeface="+mn-cs"/>
        </a:defRPr>
      </a:lvl3pPr>
      <a:lvl4pPr marL="354902" indent="0" algn="l" defTabSz="514350" rtl="0" eaLnBrk="1" latinLnBrk="0" hangingPunct="1">
        <a:lnSpc>
          <a:spcPct val="100000"/>
        </a:lnSpc>
        <a:spcBef>
          <a:spcPts val="281"/>
        </a:spcBef>
        <a:buFontTx/>
        <a:buNone/>
        <a:defRPr kumimoji="1" sz="788" kern="1200" spc="28" baseline="0">
          <a:solidFill>
            <a:schemeClr val="tx1">
              <a:lumMod val="85000"/>
              <a:lumOff val="15000"/>
            </a:schemeClr>
          </a:solidFill>
          <a:latin typeface="+mn-lt"/>
          <a:ea typeface="Batang" panose="02030600000101010101" pitchFamily="18" charset="-127"/>
          <a:cs typeface="+mn-cs"/>
        </a:defRPr>
      </a:lvl4pPr>
      <a:lvl5pPr marL="462915" indent="-128588" algn="l" defTabSz="514350" rtl="0" eaLnBrk="1" latinLnBrk="0" hangingPunct="1">
        <a:lnSpc>
          <a:spcPct val="100000"/>
        </a:lnSpc>
        <a:spcBef>
          <a:spcPts val="281"/>
        </a:spcBef>
        <a:buSzPct val="80000"/>
        <a:buFont typeface="Arial" panose="020B0604020202020204" pitchFamily="34" charset="0"/>
        <a:buChar char="•"/>
        <a:defRPr kumimoji="1" sz="788" kern="1200" spc="28" baseline="0">
          <a:solidFill>
            <a:schemeClr val="tx1">
              <a:lumMod val="85000"/>
              <a:lumOff val="15000"/>
            </a:schemeClr>
          </a:solidFill>
          <a:latin typeface="+mn-lt"/>
          <a:ea typeface="Batang" panose="02030600000101010101" pitchFamily="18" charset="-127"/>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4032">
          <p15:clr>
            <a:srgbClr val="F26B43"/>
          </p15:clr>
        </p15:guide>
        <p15:guide id="4" orient="horz" pos="288">
          <p15:clr>
            <a:srgbClr val="F26B43"/>
          </p15:clr>
        </p15:guide>
        <p15:guide id="5" pos="456">
          <p15:clr>
            <a:srgbClr val="F26B43"/>
          </p15:clr>
        </p15:guide>
        <p15:guide id="6" pos="7224">
          <p15:clr>
            <a:srgbClr val="F26B43"/>
          </p15:clr>
        </p15:guide>
        <p15:guide id="7" orient="horz" pos="3960">
          <p15:clr>
            <a:srgbClr val="F26B43"/>
          </p15:clr>
        </p15:guide>
        <p15:guide id="8" orient="horz" pos="696">
          <p15:clr>
            <a:srgbClr val="F26B43"/>
          </p15:clr>
        </p15:guide>
        <p15:guide id="9" orient="horz" pos="864">
          <p15:clr>
            <a:srgbClr val="F26B43"/>
          </p15:clr>
        </p15:guide>
        <p15:guide id="10" orient="horz" pos="3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9544" y="381356"/>
            <a:ext cx="5818909" cy="1017322"/>
          </a:xfrm>
        </p:spPr>
        <p:txBody>
          <a:bodyPr>
            <a:normAutofit/>
          </a:bodyPr>
          <a:lstStyle/>
          <a:p>
            <a:pPr algn="ct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令和</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３</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年度・第</a:t>
            </a:r>
            <a:r>
              <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5</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回</a:t>
            </a:r>
            <a:r>
              <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
            </a:r>
            <a:br>
              <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b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福井県病院薬剤師会学術研修会</a:t>
            </a:r>
            <a:endPar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57890" y="1692359"/>
            <a:ext cx="5942216" cy="1840674"/>
          </a:xfrm>
        </p:spPr>
        <p:txBody>
          <a:bodyPr>
            <a:normAutofit/>
          </a:bodyPr>
          <a:lstStyle/>
          <a:p>
            <a:pPr>
              <a:buFont typeface="Wingdings" panose="05000000000000000000" pitchFamily="2" charset="2"/>
              <a:buChar char="u"/>
            </a:pPr>
            <a:r>
              <a:rPr lang="zh-TW" altLang="en-US" sz="2000" b="1" dirty="0">
                <a:solidFill>
                  <a:schemeClr val="tx1"/>
                </a:solidFill>
                <a:latin typeface="HG丸ｺﾞｼｯｸM-PRO" panose="020F0600000000000000" pitchFamily="50" charset="-128"/>
                <a:ea typeface="HG丸ｺﾞｼｯｸM-PRO" panose="020F0600000000000000" pitchFamily="50" charset="-128"/>
              </a:rPr>
              <a:t>日時</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a:t>
            </a:r>
            <a:r>
              <a:rPr lang="en-US" altLang="zh-TW" sz="2000" b="1" dirty="0">
                <a:solidFill>
                  <a:schemeClr val="tx1"/>
                </a:solidFill>
                <a:latin typeface="HG丸ｺﾞｼｯｸM-PRO" panose="020F0600000000000000" pitchFamily="50" charset="-128"/>
                <a:ea typeface="HG丸ｺﾞｼｯｸM-PRO" panose="020F0600000000000000" pitchFamily="50" charset="-128"/>
              </a:rPr>
              <a:t>202</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1</a:t>
            </a:r>
            <a:r>
              <a:rPr lang="zh-TW" altLang="en-US" sz="2000" b="1" dirty="0">
                <a:solidFill>
                  <a:schemeClr val="tx1"/>
                </a:solidFill>
                <a:latin typeface="HG丸ｺﾞｼｯｸM-PRO" panose="020F0600000000000000" pitchFamily="50" charset="-128"/>
                <a:ea typeface="HG丸ｺﾞｼｯｸM-PRO" panose="020F0600000000000000" pitchFamily="50" charset="-128"/>
              </a:rPr>
              <a:t>年</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11</a:t>
            </a:r>
            <a:r>
              <a:rPr lang="zh-TW" altLang="en-US" sz="2000" b="1" dirty="0">
                <a:solidFill>
                  <a:schemeClr val="tx1"/>
                </a:solidFill>
                <a:latin typeface="HG丸ｺﾞｼｯｸM-PRO" panose="020F0600000000000000" pitchFamily="50" charset="-128"/>
                <a:ea typeface="HG丸ｺﾞｼｯｸM-PRO" panose="020F0600000000000000" pitchFamily="50" charset="-128"/>
              </a:rPr>
              <a:t>月</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10</a:t>
            </a:r>
            <a:r>
              <a:rPr lang="zh-TW" altLang="en-US" sz="2000" b="1" dirty="0">
                <a:solidFill>
                  <a:schemeClr val="tx1"/>
                </a:solidFill>
                <a:latin typeface="HG丸ｺﾞｼｯｸM-PRO" panose="020F0600000000000000" pitchFamily="50" charset="-128"/>
                <a:ea typeface="HG丸ｺﾞｼｯｸM-PRO" panose="020F0600000000000000" pitchFamily="50" charset="-128"/>
              </a:rPr>
              <a:t>日</a:t>
            </a:r>
            <a:r>
              <a:rPr lang="en-US" altLang="zh-TW" sz="2000" b="1" dirty="0">
                <a:solidFill>
                  <a:schemeClr val="tx1"/>
                </a:solidFill>
                <a:latin typeface="HG丸ｺﾞｼｯｸM-PRO" panose="020F0600000000000000" pitchFamily="50" charset="-128"/>
                <a:ea typeface="HG丸ｺﾞｼｯｸM-PRO" panose="020F0600000000000000" pitchFamily="50" charset="-128"/>
              </a:rPr>
              <a:t>(</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水</a:t>
            </a:r>
            <a:r>
              <a:rPr lang="en-US" altLang="zh-TW" sz="2000" b="1" dirty="0">
                <a:solidFill>
                  <a:schemeClr val="tx1"/>
                </a:solidFill>
                <a:latin typeface="HG丸ｺﾞｼｯｸM-PRO" panose="020F0600000000000000" pitchFamily="50" charset="-128"/>
                <a:ea typeface="HG丸ｺﾞｼｯｸM-PRO" panose="020F0600000000000000" pitchFamily="50" charset="-128"/>
              </a:rPr>
              <a:t>) 1</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8</a:t>
            </a:r>
            <a:r>
              <a:rPr lang="en-US" altLang="zh-TW" sz="2000" b="1" dirty="0">
                <a:solidFill>
                  <a:schemeClr val="tx1"/>
                </a:solidFill>
                <a:latin typeface="HG丸ｺﾞｼｯｸM-PRO" panose="020F0600000000000000" pitchFamily="50" charset="-128"/>
                <a:ea typeface="HG丸ｺﾞｼｯｸM-PRO" panose="020F0600000000000000" pitchFamily="50" charset="-128"/>
              </a:rPr>
              <a:t>:</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3</a:t>
            </a:r>
            <a:r>
              <a:rPr lang="en-US" altLang="zh-TW" sz="2000" b="1" dirty="0">
                <a:solidFill>
                  <a:schemeClr val="tx1"/>
                </a:solidFill>
                <a:latin typeface="HG丸ｺﾞｼｯｸM-PRO" panose="020F0600000000000000" pitchFamily="50" charset="-128"/>
                <a:ea typeface="HG丸ｺﾞｼｯｸM-PRO" panose="020F0600000000000000" pitchFamily="50" charset="-128"/>
              </a:rPr>
              <a:t>0〜20:</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10</a:t>
            </a:r>
          </a:p>
          <a:p>
            <a:pPr marL="0" indent="0">
              <a:lnSpc>
                <a:spcPct val="40000"/>
              </a:lnSpc>
              <a:buNone/>
            </a:pP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u"/>
            </a:pPr>
            <a:r>
              <a:rPr lang="ja-JP" altLang="en-US" sz="2000" b="1" dirty="0">
                <a:solidFill>
                  <a:schemeClr val="tx1"/>
                </a:solidFill>
                <a:latin typeface="HG丸ｺﾞｼｯｸM-PRO" panose="020F0600000000000000" pitchFamily="50" charset="-128"/>
                <a:ea typeface="HG丸ｺﾞｼｯｸM-PRO" panose="020F0600000000000000" pitchFamily="50" charset="-128"/>
              </a:rPr>
              <a:t>場所：</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WEB</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形式 </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[Zoom]</a:t>
            </a:r>
          </a:p>
          <a:p>
            <a:pPr marL="0" indent="0">
              <a:buNone/>
            </a:pPr>
            <a:r>
              <a:rPr lang="en-US" altLang="ja-JP" sz="2000" dirty="0">
                <a:solidFill>
                  <a:schemeClr val="tx1"/>
                </a:solidFill>
                <a:latin typeface="HG丸ｺﾞｼｯｸM-PRO" panose="020F0600000000000000" pitchFamily="50" charset="-128"/>
                <a:ea typeface="HG丸ｺﾞｼｯｸM-PRO" panose="020F0600000000000000" pitchFamily="50" charset="-128"/>
              </a:rPr>
              <a:t>※</a:t>
            </a:r>
            <a:r>
              <a:rPr lang="ja-JP" altLang="en-US" sz="2000" dirty="0">
                <a:solidFill>
                  <a:schemeClr val="tx1"/>
                </a:solidFill>
                <a:latin typeface="HG丸ｺﾞｼｯｸM-PRO" panose="020F0600000000000000" pitchFamily="50" charset="-128"/>
                <a:ea typeface="HG丸ｺﾞｼｯｸM-PRO" panose="020F0600000000000000" pitchFamily="50" charset="-128"/>
              </a:rPr>
              <a:t>参加者される方は、次頁の</a:t>
            </a:r>
            <a:r>
              <a:rPr lang="en-US" altLang="ja-JP" sz="2000" dirty="0">
                <a:solidFill>
                  <a:schemeClr val="tx1"/>
                </a:solidFill>
                <a:latin typeface="HG丸ｺﾞｼｯｸM-PRO" panose="020F0600000000000000" pitchFamily="50" charset="-128"/>
                <a:ea typeface="HG丸ｺﾞｼｯｸM-PRO" panose="020F0600000000000000" pitchFamily="50" charset="-128"/>
              </a:rPr>
              <a:t>QR</a:t>
            </a:r>
            <a:r>
              <a:rPr lang="ja-JP" altLang="en-US" sz="2000" dirty="0">
                <a:solidFill>
                  <a:schemeClr val="tx1"/>
                </a:solidFill>
                <a:latin typeface="HG丸ｺﾞｼｯｸM-PRO" panose="020F0600000000000000" pitchFamily="50" charset="-128"/>
                <a:ea typeface="HG丸ｺﾞｼｯｸM-PRO" panose="020F0600000000000000" pitchFamily="50" charset="-128"/>
              </a:rPr>
              <a:t>コードまたは</a:t>
            </a:r>
            <a:r>
              <a:rPr lang="en-US" altLang="ja-JP" sz="2000" dirty="0">
                <a:solidFill>
                  <a:schemeClr val="tx1"/>
                </a:solidFill>
                <a:latin typeface="HG丸ｺﾞｼｯｸM-PRO" panose="020F0600000000000000" pitchFamily="50" charset="-128"/>
                <a:ea typeface="HG丸ｺﾞｼｯｸM-PRO" panose="020F0600000000000000" pitchFamily="50" charset="-128"/>
              </a:rPr>
              <a:t>URL</a:t>
            </a:r>
            <a:r>
              <a:rPr lang="ja-JP" altLang="en-US" sz="2000" dirty="0">
                <a:solidFill>
                  <a:schemeClr val="tx1"/>
                </a:solidFill>
                <a:latin typeface="HG丸ｺﾞｼｯｸM-PRO" panose="020F0600000000000000" pitchFamily="50" charset="-128"/>
                <a:ea typeface="HG丸ｺﾞｼｯｸM-PRO" panose="020F0600000000000000" pitchFamily="50" charset="-128"/>
              </a:rPr>
              <a:t>より、事前登録をお願いします。</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183949" y="3579736"/>
            <a:ext cx="6472883" cy="2858424"/>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latin typeface="HG丸ｺﾞｼｯｸM-PRO" panose="020F0600000000000000" pitchFamily="50" charset="-128"/>
                <a:ea typeface="HG丸ｺﾞｼｯｸM-PRO" panose="020F0600000000000000" pitchFamily="50" charset="-128"/>
              </a:rPr>
              <a:t>　新人薬剤師でもできる新薬評価 </a:t>
            </a:r>
            <a:r>
              <a:rPr lang="ja-JP" altLang="en-US" sz="2400" dirty="0">
                <a:solidFill>
                  <a:schemeClr val="tx1"/>
                </a:solidFill>
                <a:latin typeface="HG丸ｺﾞｼｯｸM-PRO" panose="020F0600000000000000" pitchFamily="50" charset="-128"/>
                <a:ea typeface="HG丸ｺﾞｼｯｸM-PRO" panose="020F0600000000000000" pitchFamily="50" charset="-128"/>
              </a:rPr>
              <a:t/>
            </a:r>
            <a:br>
              <a:rPr lang="ja-JP" altLang="en-US" sz="2400" dirty="0">
                <a:solidFill>
                  <a:schemeClr val="tx1"/>
                </a:solidFill>
                <a:latin typeface="HG丸ｺﾞｼｯｸM-PRO" panose="020F0600000000000000" pitchFamily="50" charset="-128"/>
                <a:ea typeface="HG丸ｺﾞｼｯｸM-PRO" panose="020F0600000000000000" pitchFamily="50" charset="-128"/>
              </a:rPr>
            </a:br>
            <a:r>
              <a:rPr lang="ja-JP" altLang="en-US" sz="2400" dirty="0">
                <a:solidFill>
                  <a:schemeClr val="tx1"/>
                </a:solidFill>
                <a:latin typeface="HG丸ｺﾞｼｯｸM-PRO" panose="020F0600000000000000" pitchFamily="50" charset="-128"/>
                <a:ea typeface="HG丸ｺﾞｼｯｸM-PRO" panose="020F0600000000000000" pitchFamily="50" charset="-128"/>
              </a:rPr>
              <a:t>　－「新医薬品の薬価算定」の利活用！－ </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　　　　福井大学医学部附属病院　薬剤部</a:t>
            </a:r>
            <a:endParaRPr kumimoji="1" lang="en-US" altLang="ja-JP" sz="2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　　　　　　　　　　　　教授・薬剤部長</a:t>
            </a:r>
            <a:endParaRPr kumimoji="1" lang="en-US" altLang="ja-JP" sz="20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20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2000" dirty="0">
                <a:solidFill>
                  <a:schemeClr val="tx1"/>
                </a:solidFill>
                <a:latin typeface="HG丸ｺﾞｼｯｸM-PRO" panose="020F0600000000000000" pitchFamily="50" charset="-128"/>
                <a:ea typeface="HG丸ｺﾞｼｯｸM-PRO" panose="020F0600000000000000" pitchFamily="50" charset="-128"/>
              </a:rPr>
              <a:t>　　　　　　　　　　　　　　後藤　伸之　先生</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07840" y="6731841"/>
            <a:ext cx="5339923" cy="307777"/>
          </a:xfrm>
          <a:prstGeom prst="rect">
            <a:avLst/>
          </a:prstGeom>
          <a:noFill/>
        </p:spPr>
        <p:txBody>
          <a:bodyPr wrap="none" rtlCol="0">
            <a:spAutoFit/>
          </a:bodyPr>
          <a:lstStyle/>
          <a:p>
            <a:r>
              <a:rPr lang="en-US" altLang="zh-TW" sz="1400" dirty="0">
                <a:latin typeface="HG丸ｺﾞｼｯｸM-PRO" panose="020F0600000000000000" pitchFamily="50" charset="-128"/>
                <a:ea typeface="HG丸ｺﾞｼｯｸM-PRO" panose="020F0600000000000000" pitchFamily="50" charset="-128"/>
              </a:rPr>
              <a:t>※</a:t>
            </a:r>
            <a:r>
              <a:rPr lang="zh-TW" altLang="en-US" sz="1400" dirty="0">
                <a:latin typeface="HG丸ｺﾞｼｯｸM-PRO" panose="020F0600000000000000" pitchFamily="50" charset="-128"/>
                <a:ea typeface="HG丸ｺﾞｼｯｸM-PRO" panose="020F0600000000000000" pitchFamily="50" charset="-128"/>
              </a:rPr>
              <a:t>日病薬病院薬学認定薬剤師制度（領域</a:t>
            </a:r>
            <a:r>
              <a:rPr lang="en-US" altLang="ja-JP" sz="1400" dirty="0">
                <a:latin typeface="HG丸ｺﾞｼｯｸM-PRO" panose="020F0600000000000000" pitchFamily="50" charset="-128"/>
                <a:ea typeface="HG丸ｺﾞｼｯｸM-PRO" panose="020F0600000000000000" pitchFamily="50" charset="-128"/>
              </a:rPr>
              <a:t>Ⅱ</a:t>
            </a:r>
            <a:r>
              <a:rPr lang="en-US" altLang="zh-TW"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3</a:t>
            </a:r>
            <a:r>
              <a:rPr lang="zh-TW" altLang="en-US" sz="1400" dirty="0">
                <a:latin typeface="HG丸ｺﾞｼｯｸM-PRO" panose="020F0600000000000000" pitchFamily="50" charset="-128"/>
                <a:ea typeface="HG丸ｺﾞｼｯｸM-PRO" panose="020F0600000000000000" pitchFamily="50" charset="-128"/>
              </a:rPr>
              <a:t>） </a:t>
            </a:r>
            <a:r>
              <a:rPr lang="en-US" altLang="zh-TW" sz="1400" dirty="0">
                <a:latin typeface="HG丸ｺﾞｼｯｸM-PRO" panose="020F0600000000000000" pitchFamily="50" charset="-128"/>
                <a:ea typeface="HG丸ｺﾞｼｯｸM-PRO" panose="020F0600000000000000" pitchFamily="50" charset="-128"/>
              </a:rPr>
              <a:t>1 </a:t>
            </a:r>
            <a:r>
              <a:rPr lang="zh-TW" altLang="en-US" sz="1400" dirty="0">
                <a:latin typeface="HG丸ｺﾞｼｯｸM-PRO" panose="020F0600000000000000" pitchFamily="50" charset="-128"/>
                <a:ea typeface="HG丸ｺﾞｼｯｸM-PRO" panose="020F0600000000000000" pitchFamily="50" charset="-128"/>
              </a:rPr>
              <a:t>単位申請中 </a:t>
            </a:r>
            <a:endParaRPr lang="en-US" altLang="zh-TW" sz="1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648524" y="9283681"/>
            <a:ext cx="3262432" cy="400110"/>
          </a:xfrm>
          <a:prstGeom prst="rect">
            <a:avLst/>
          </a:prstGeom>
          <a:noFill/>
          <a:ln w="28575">
            <a:solidFill>
              <a:schemeClr val="accent1"/>
            </a:solidFill>
          </a:ln>
        </p:spPr>
        <p:txBody>
          <a:bodyPr wrap="none" rtlCol="0">
            <a:spAutoFit/>
          </a:bodyPr>
          <a:lstStyle/>
          <a:p>
            <a:r>
              <a:rPr lang="ja-JP" altLang="en-US" sz="2000" dirty="0">
                <a:latin typeface="HG丸ｺﾞｼｯｸM-PRO" panose="020F0600000000000000" pitchFamily="50" charset="-128"/>
                <a:ea typeface="HG丸ｺﾞｼｯｸM-PRO" panose="020F0600000000000000" pitchFamily="50" charset="-128"/>
              </a:rPr>
              <a:t>主</a:t>
            </a:r>
            <a:r>
              <a:rPr lang="zh-TW" altLang="en-US" sz="2000" dirty="0">
                <a:latin typeface="HG丸ｺﾞｼｯｸM-PRO" panose="020F0600000000000000" pitchFamily="50" charset="-128"/>
                <a:ea typeface="HG丸ｺﾞｼｯｸM-PRO" panose="020F0600000000000000" pitchFamily="50" charset="-128"/>
              </a:rPr>
              <a:t>催</a:t>
            </a:r>
            <a:r>
              <a:rPr lang="ja-JP" altLang="en-US" sz="2000" dirty="0">
                <a:latin typeface="HG丸ｺﾞｼｯｸM-PRO" panose="020F0600000000000000" pitchFamily="50" charset="-128"/>
                <a:ea typeface="HG丸ｺﾞｼｯｸM-PRO" panose="020F0600000000000000" pitchFamily="50" charset="-128"/>
              </a:rPr>
              <a:t>：</a:t>
            </a:r>
            <a:r>
              <a:rPr lang="zh-TW" altLang="en-US" sz="2000" dirty="0">
                <a:latin typeface="HG丸ｺﾞｼｯｸM-PRO" panose="020F0600000000000000" pitchFamily="50" charset="-128"/>
                <a:ea typeface="HG丸ｺﾞｼｯｸM-PRO" panose="020F0600000000000000" pitchFamily="50" charset="-128"/>
              </a:rPr>
              <a:t>福井県病院薬剤師会</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519544" y="7190800"/>
            <a:ext cx="5942216" cy="2092881"/>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b="1" dirty="0">
                <a:solidFill>
                  <a:srgbClr val="FF5050"/>
                </a:solidFill>
                <a:latin typeface="HG丸ｺﾞｼｯｸM-PRO" panose="020F0600000000000000" pitchFamily="50" charset="-128"/>
                <a:ea typeface="HG丸ｺﾞｼｯｸM-PRO" panose="020F0600000000000000" pitchFamily="50" charset="-128"/>
              </a:rPr>
              <a:t>単位認定には</a:t>
            </a:r>
            <a:r>
              <a:rPr lang="en-US" altLang="ja-JP" sz="1600" b="1" dirty="0">
                <a:solidFill>
                  <a:srgbClr val="FF5050"/>
                </a:solidFill>
                <a:latin typeface="HG丸ｺﾞｼｯｸM-PRO" panose="020F0600000000000000" pitchFamily="50" charset="-128"/>
                <a:ea typeface="HG丸ｺﾞｼｯｸM-PRO" panose="020F0600000000000000" pitchFamily="50" charset="-128"/>
              </a:rPr>
              <a:t>90</a:t>
            </a:r>
            <a:r>
              <a:rPr lang="ja-JP" altLang="en-US" sz="1600" b="1" dirty="0">
                <a:solidFill>
                  <a:srgbClr val="FF5050"/>
                </a:solidFill>
                <a:latin typeface="HG丸ｺﾞｼｯｸM-PRO" panose="020F0600000000000000" pitchFamily="50" charset="-128"/>
                <a:ea typeface="HG丸ｺﾞｼｯｸM-PRO" panose="020F0600000000000000" pitchFamily="50" charset="-128"/>
              </a:rPr>
              <a:t>分の参加が必要となります。　　　（</a:t>
            </a:r>
            <a:r>
              <a:rPr lang="en-US" altLang="ja-JP" sz="1600" b="1" dirty="0">
                <a:solidFill>
                  <a:srgbClr val="FF5050"/>
                </a:solidFill>
                <a:latin typeface="HG丸ｺﾞｼｯｸM-PRO" panose="020F0600000000000000" pitchFamily="50" charset="-128"/>
                <a:ea typeface="HG丸ｺﾞｼｯｸM-PRO" panose="020F0600000000000000" pitchFamily="50" charset="-128"/>
              </a:rPr>
              <a:t>Zoom</a:t>
            </a:r>
            <a:r>
              <a:rPr lang="ja-JP" altLang="en-US" sz="1600" b="1" dirty="0">
                <a:solidFill>
                  <a:srgbClr val="FF5050"/>
                </a:solidFill>
                <a:latin typeface="HG丸ｺﾞｼｯｸM-PRO" panose="020F0600000000000000" pitchFamily="50" charset="-128"/>
                <a:ea typeface="HG丸ｺﾞｼｯｸM-PRO" panose="020F0600000000000000" pitchFamily="50" charset="-128"/>
              </a:rPr>
              <a:t>ログにて確認）　</a:t>
            </a:r>
            <a:endParaRPr lang="en-US" altLang="ja-JP" sz="1600" b="1" dirty="0">
              <a:solidFill>
                <a:srgbClr val="FF5050"/>
              </a:solidFill>
              <a:latin typeface="HG丸ｺﾞｼｯｸM-PRO" panose="020F0600000000000000" pitchFamily="50" charset="-128"/>
              <a:ea typeface="HG丸ｺﾞｼｯｸM-PRO" panose="020F0600000000000000" pitchFamily="50" charset="-128"/>
            </a:endParaRPr>
          </a:p>
          <a:p>
            <a:endParaRPr lang="en-US" altLang="ja-JP" sz="1600" b="1" dirty="0">
              <a:solidFill>
                <a:srgbClr val="FF505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b="1" dirty="0">
                <a:solidFill>
                  <a:srgbClr val="FF5050"/>
                </a:solidFill>
                <a:latin typeface="HG丸ｺﾞｼｯｸM-PRO" panose="020F0600000000000000" pitchFamily="50" charset="-128"/>
                <a:ea typeface="HG丸ｺﾞｼｯｸM-PRO" panose="020F0600000000000000" pitchFamily="50" charset="-128"/>
              </a:rPr>
              <a:t>単位認定には、上記に加え講演会終了後に行う 確認テストの受講が必須となります。</a:t>
            </a:r>
            <a:endParaRPr lang="en-US" altLang="ja-JP" sz="1600" b="1" dirty="0">
              <a:solidFill>
                <a:srgbClr val="FF5050"/>
              </a:solidFill>
              <a:latin typeface="HG丸ｺﾞｼｯｸM-PRO" panose="020F0600000000000000" pitchFamily="50" charset="-128"/>
              <a:ea typeface="HG丸ｺﾞｼｯｸM-PRO" panose="020F0600000000000000" pitchFamily="50" charset="-128"/>
            </a:endParaRPr>
          </a:p>
          <a:p>
            <a:endParaRPr lang="en-US" altLang="ja-JP" sz="1600" b="1" dirty="0">
              <a:solidFill>
                <a:srgbClr val="FF505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b="1" dirty="0">
                <a:solidFill>
                  <a:srgbClr val="FF5050"/>
                </a:solidFill>
                <a:latin typeface="HG丸ｺﾞｼｯｸM-PRO" panose="020F0600000000000000" pitchFamily="50" charset="-128"/>
                <a:ea typeface="HG丸ｺﾞｼｯｸM-PRO" panose="020F0600000000000000" pitchFamily="50" charset="-128"/>
              </a:rPr>
              <a:t>単位シールにつきましては後日の配布となります。</a:t>
            </a:r>
            <a:endParaRPr lang="en-US" altLang="ja-JP" sz="1600" b="1" dirty="0">
              <a:solidFill>
                <a:srgbClr val="FF5050"/>
              </a:solidFill>
              <a:latin typeface="HG丸ｺﾞｼｯｸM-PRO" panose="020F0600000000000000" pitchFamily="50" charset="-128"/>
              <a:ea typeface="HG丸ｺﾞｼｯｸM-PRO" panose="020F0600000000000000" pitchFamily="50" charset="-128"/>
            </a:endParaRPr>
          </a:p>
          <a:p>
            <a:endParaRPr lang="en-US" altLang="ja-JP" sz="900" b="1" dirty="0">
              <a:solidFill>
                <a:srgbClr val="FF5050"/>
              </a:solidFill>
              <a:latin typeface="HG丸ｺﾞｼｯｸM-PRO" panose="020F0600000000000000" pitchFamily="50" charset="-128"/>
              <a:ea typeface="HG丸ｺﾞｼｯｸM-PRO" panose="020F0600000000000000" pitchFamily="50" charset="-128"/>
            </a:endParaRPr>
          </a:p>
          <a:p>
            <a:endParaRPr lang="en-US" altLang="ja-JP" sz="900" b="1" dirty="0">
              <a:solidFill>
                <a:srgbClr val="FF505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8745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テキスト ボックス 3"/>
          <p:cNvSpPr txBox="1">
            <a:spLocks noChangeArrowheads="1"/>
          </p:cNvSpPr>
          <p:nvPr/>
        </p:nvSpPr>
        <p:spPr bwMode="auto">
          <a:xfrm>
            <a:off x="124693" y="1269439"/>
            <a:ext cx="6594905" cy="1495794"/>
          </a:xfrm>
          <a:prstGeom prst="rect">
            <a:avLst/>
          </a:prstGeom>
          <a:noFill/>
          <a:ln w="28575">
            <a:solidFill>
              <a:srgbClr val="007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本会はＺＯＯＭによるＷＥＢ開催となっており、以下の </a:t>
            </a:r>
            <a:r>
              <a:rPr lang="en-US" altLang="ja-JP" sz="1600" dirty="0">
                <a:latin typeface="Meiryo UI" panose="020B0604030504040204" pitchFamily="50" charset="-128"/>
                <a:ea typeface="Meiryo UI" panose="020B0604030504040204" pitchFamily="50" charset="-128"/>
              </a:rPr>
              <a:t>URL </a:t>
            </a:r>
            <a:r>
              <a:rPr lang="ja-JP" altLang="en-US" sz="1600" dirty="0">
                <a:latin typeface="Meiryo UI" panose="020B0604030504040204" pitchFamily="50" charset="-128"/>
                <a:ea typeface="Meiryo UI" panose="020B0604030504040204" pitchFamily="50" charset="-128"/>
              </a:rPr>
              <a:t>もしくは </a:t>
            </a:r>
            <a:r>
              <a:rPr lang="en-US" altLang="ja-JP" sz="1600" dirty="0">
                <a:latin typeface="Meiryo UI" panose="020B0604030504040204" pitchFamily="50" charset="-128"/>
                <a:ea typeface="Meiryo UI" panose="020B0604030504040204" pitchFamily="50" charset="-128"/>
              </a:rPr>
              <a:t>QR </a:t>
            </a:r>
            <a:r>
              <a:rPr lang="ja-JP" altLang="en-US" sz="1600" dirty="0">
                <a:latin typeface="Meiryo UI" panose="020B0604030504040204" pitchFamily="50" charset="-128"/>
                <a:ea typeface="Meiryo UI" panose="020B0604030504040204" pitchFamily="50" charset="-128"/>
              </a:rPr>
              <a:t>コードよりアクセスし、事前登録をお願いします。（単位申請に関わりますので、正確に入力してください）</a:t>
            </a:r>
            <a:endParaRPr lang="en-US" altLang="ja-JP" sz="1600" dirty="0">
              <a:latin typeface="Meiryo UI" panose="020B0604030504040204" pitchFamily="50" charset="-128"/>
              <a:ea typeface="Meiryo UI" panose="020B0604030504040204" pitchFamily="50" charset="-128"/>
            </a:endParaRPr>
          </a:p>
          <a:p>
            <a:pPr>
              <a:lnSpc>
                <a:spcPct val="95000"/>
              </a:lnSpc>
            </a:pPr>
            <a:endParaRPr lang="ja-JP" altLang="en-US" sz="1600" dirty="0">
              <a:latin typeface="Meiryo UI" panose="020B0604030504040204" pitchFamily="50" charset="-128"/>
              <a:ea typeface="Meiryo UI" panose="020B0604030504040204" pitchFamily="50" charset="-128"/>
            </a:endParaRPr>
          </a:p>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研修中または研修会終了後、上記の受講確認を行いますので、参加者 </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名に付き１台の端末での視聴をお願いします。</a:t>
            </a:r>
          </a:p>
        </p:txBody>
      </p:sp>
      <p:sp>
        <p:nvSpPr>
          <p:cNvPr id="9" name="テキスト ボックス 10"/>
          <p:cNvSpPr txBox="1">
            <a:spLocks noChangeArrowheads="1"/>
          </p:cNvSpPr>
          <p:nvPr/>
        </p:nvSpPr>
        <p:spPr bwMode="auto">
          <a:xfrm>
            <a:off x="171631" y="5941583"/>
            <a:ext cx="6547968" cy="26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a:lnSpc>
                <a:spcPct val="95000"/>
              </a:lnSpc>
            </a:pPr>
            <a:r>
              <a:rPr lang="ja-JP" altLang="en-US" sz="1600" b="1" dirty="0">
                <a:latin typeface="Meiryo UI" panose="020B0604030504040204" pitchFamily="50" charset="-128"/>
                <a:ea typeface="Meiryo UI" panose="020B0604030504040204" pitchFamily="50" charset="-128"/>
              </a:rPr>
              <a:t>氏名、メールアドレス、所属、日本病院薬剤師会会員番号、研修シールの　希望の有無</a:t>
            </a:r>
            <a:r>
              <a:rPr lang="ja-JP" altLang="en-US" sz="1600" dirty="0">
                <a:latin typeface="Meiryo UI" panose="020B0604030504040204" pitchFamily="50" charset="-128"/>
                <a:ea typeface="Meiryo UI" panose="020B0604030504040204" pitchFamily="50" charset="-128"/>
              </a:rPr>
              <a:t>を登録していただくと視聴用の</a:t>
            </a:r>
            <a:r>
              <a:rPr lang="en-US" altLang="ja-JP" sz="1600" dirty="0">
                <a:latin typeface="Meiryo UI" panose="020B0604030504040204" pitchFamily="50" charset="-128"/>
                <a:ea typeface="Meiryo UI" panose="020B0604030504040204" pitchFamily="50" charset="-128"/>
              </a:rPr>
              <a:t>URL</a:t>
            </a:r>
            <a:r>
              <a:rPr lang="ja-JP" altLang="en-US" sz="1600" dirty="0">
                <a:latin typeface="Meiryo UI" panose="020B0604030504040204" pitchFamily="50" charset="-128"/>
                <a:ea typeface="Meiryo UI" panose="020B0604030504040204" pitchFamily="50" charset="-128"/>
              </a:rPr>
              <a:t>が記載されたメールが届きます。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登録後、メールが届かない場合、下記の可能性があります。</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indent="85725">
              <a:lnSpc>
                <a:spcPct val="95000"/>
              </a:lnSpc>
            </a:pPr>
            <a:r>
              <a:rPr lang="ja-JP" altLang="en-US" sz="1600" dirty="0">
                <a:latin typeface="Meiryo UI" panose="020B0604030504040204" pitchFamily="50" charset="-128"/>
                <a:ea typeface="Meiryo UI" panose="020B0604030504040204" pitchFamily="50" charset="-128"/>
              </a:rPr>
              <a:t>・</a:t>
            </a:r>
            <a:r>
              <a:rPr lang="ja-JP" altLang="en-US" sz="1600" u="sng" dirty="0">
                <a:latin typeface="Meiryo UI" panose="020B0604030504040204" pitchFamily="50" charset="-128"/>
                <a:ea typeface="Meiryo UI" panose="020B0604030504040204" pitchFamily="50" charset="-128"/>
              </a:rPr>
              <a:t>登録したアドレスが間違っている</a:t>
            </a:r>
            <a:endParaRPr lang="en-US" altLang="ja-JP" sz="1600" u="sng" dirty="0">
              <a:latin typeface="Meiryo UI" panose="020B0604030504040204" pitchFamily="50" charset="-128"/>
              <a:ea typeface="Meiryo UI" panose="020B0604030504040204" pitchFamily="50" charset="-128"/>
            </a:endParaRPr>
          </a:p>
          <a:p>
            <a:pPr marL="85725">
              <a:lnSpc>
                <a:spcPct val="95000"/>
              </a:lnSpc>
            </a:pPr>
            <a:r>
              <a:rPr lang="ja-JP" altLang="en-US" sz="1600" dirty="0">
                <a:latin typeface="Meiryo UI" panose="020B0604030504040204" pitchFamily="50" charset="-128"/>
                <a:ea typeface="Meiryo UI" panose="020B0604030504040204" pitchFamily="50" charset="-128"/>
              </a:rPr>
              <a:t>　もう一度、メールアドレスを確認の上、登録しなおして下さい。</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メールが迷惑メールとして扱われてしまった</a:t>
            </a:r>
            <a:endParaRPr lang="en-US" altLang="ja-JP" sz="1600" u="sng"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お手数ですが 「＠</a:t>
            </a:r>
            <a:r>
              <a:rPr lang="en-US" altLang="ja-JP" sz="1600" dirty="0">
                <a:latin typeface="Meiryo UI" panose="020B0604030504040204" pitchFamily="50" charset="-128"/>
                <a:ea typeface="Meiryo UI" panose="020B0604030504040204" pitchFamily="50" charset="-128"/>
              </a:rPr>
              <a:t>zoom.us</a:t>
            </a:r>
            <a:r>
              <a:rPr lang="ja-JP" altLang="en-US" sz="1600" dirty="0">
                <a:latin typeface="Meiryo UI" panose="020B0604030504040204" pitchFamily="50" charset="-128"/>
                <a:ea typeface="Meiryo UI" panose="020B0604030504040204" pitchFamily="50" charset="-128"/>
              </a:rPr>
              <a:t>」 の受信許可設定をお願いします。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ct val="95000"/>
              </a:lnSpc>
            </a:pPr>
            <a:r>
              <a:rPr lang="ja-JP" altLang="en-US" sz="1600" dirty="0">
                <a:latin typeface="メイリオ" panose="020B0604030504040204" pitchFamily="50" charset="-128"/>
                <a:ea typeface="メイリオ" panose="020B0604030504040204" pitchFamily="50" charset="-128"/>
              </a:rPr>
              <a:t>＊ご登録情報はこの研修会以外に利用しません。</a:t>
            </a:r>
            <a:endParaRPr lang="ja-JP" altLang="en-US" sz="1200" dirty="0">
              <a:latin typeface="メイリオ" panose="020B0604030504040204" pitchFamily="50" charset="-128"/>
              <a:ea typeface="メイリオ" panose="020B0604030504040204" pitchFamily="50" charset="-128"/>
            </a:endParaRPr>
          </a:p>
        </p:txBody>
      </p:sp>
      <p:sp>
        <p:nvSpPr>
          <p:cNvPr id="11" name="テキスト ボックス 16"/>
          <p:cNvSpPr txBox="1">
            <a:spLocks noChangeArrowheads="1"/>
          </p:cNvSpPr>
          <p:nvPr/>
        </p:nvSpPr>
        <p:spPr bwMode="auto">
          <a:xfrm>
            <a:off x="171630" y="8781215"/>
            <a:ext cx="63738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r>
              <a:rPr lang="ja-JP" altLang="ja-JP" sz="1600" b="1" dirty="0"/>
              <a:t>登録等、不明な点がございましたら研修会事務局またはファイネス営業担当者までお問い合わせください。</a:t>
            </a:r>
            <a:endParaRPr lang="ja-JP" altLang="ja-JP" sz="1600" dirty="0"/>
          </a:p>
          <a:p>
            <a:r>
              <a:rPr lang="ja-JP" altLang="ja-JP" sz="1600" b="1" dirty="0"/>
              <a:t>研修会事務局　（担当：ファイネス 村瀬）　☎</a:t>
            </a:r>
            <a:r>
              <a:rPr lang="en-US" altLang="ja-JP" sz="1600" b="1" dirty="0"/>
              <a:t> 080-6368-8534</a:t>
            </a:r>
            <a:endParaRPr lang="ja-JP" altLang="ja-JP" sz="1600" dirty="0"/>
          </a:p>
          <a:p>
            <a:r>
              <a:rPr lang="ja-JP" altLang="en-US" sz="1600" b="1" dirty="0"/>
              <a:t>　　　　　　　　　　　　　　　　　　　　　　　　　　</a:t>
            </a:r>
            <a:r>
              <a:rPr lang="ja-JP" altLang="ja-JP" sz="1600" b="1" dirty="0"/>
              <a:t>✉</a:t>
            </a:r>
            <a:r>
              <a:rPr lang="en-US" altLang="ja-JP" sz="1600" b="1" dirty="0"/>
              <a:t> seminar@finese.co.jp</a:t>
            </a:r>
            <a:endParaRPr lang="ja-JP" altLang="ja-JP" sz="1600" dirty="0"/>
          </a:p>
        </p:txBody>
      </p:sp>
      <p:sp>
        <p:nvSpPr>
          <p:cNvPr id="4" name="テキスト ボックス 3"/>
          <p:cNvSpPr txBox="1"/>
          <p:nvPr/>
        </p:nvSpPr>
        <p:spPr>
          <a:xfrm>
            <a:off x="146255" y="347514"/>
            <a:ext cx="6502101" cy="769441"/>
          </a:xfrm>
          <a:prstGeom prst="rect">
            <a:avLst/>
          </a:prstGeom>
          <a:noFill/>
        </p:spPr>
        <p:txBody>
          <a:bodyPr wrap="none" rtlCol="0">
            <a:spAutoFit/>
          </a:bodyPr>
          <a:lstStyle/>
          <a:p>
            <a:r>
              <a:rPr lang="ja-JP" altLang="en-US" sz="1600" dirty="0">
                <a:latin typeface="HG丸ｺﾞｼｯｸM-PRO" panose="020F0600000000000000" pitchFamily="50" charset="-128"/>
                <a:ea typeface="HG丸ｺﾞｼｯｸM-PRO" panose="020F0600000000000000" pitchFamily="50" charset="-128"/>
              </a:rPr>
              <a:t>令和</a:t>
            </a: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年度 第</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回福井県病院薬剤師会学術研修会（</a:t>
            </a:r>
            <a:r>
              <a:rPr lang="en-US" altLang="ja-JP" sz="1600" dirty="0">
                <a:latin typeface="HG丸ｺﾞｼｯｸM-PRO" panose="020F0600000000000000" pitchFamily="50" charset="-128"/>
                <a:ea typeface="HG丸ｺﾞｼｯｸM-PRO" panose="020F0600000000000000" pitchFamily="50" charset="-128"/>
              </a:rPr>
              <a:t>11</a:t>
            </a:r>
            <a:r>
              <a:rPr lang="ja-JP" altLang="en-US" sz="1600" dirty="0">
                <a:latin typeface="HG丸ｺﾞｼｯｸM-PRO" panose="020F0600000000000000" pitchFamily="50" charset="-128"/>
                <a:ea typeface="HG丸ｺﾞｼｯｸM-PRO" panose="020F0600000000000000" pitchFamily="50" charset="-128"/>
              </a:rPr>
              <a:t>月</a:t>
            </a:r>
            <a:r>
              <a:rPr lang="en-US" altLang="ja-JP" sz="1600" dirty="0">
                <a:latin typeface="HG丸ｺﾞｼｯｸM-PRO" panose="020F0600000000000000" pitchFamily="50" charset="-128"/>
                <a:ea typeface="HG丸ｺﾞｼｯｸM-PRO" panose="020F0600000000000000" pitchFamily="50" charset="-128"/>
              </a:rPr>
              <a:t>10</a:t>
            </a:r>
            <a:r>
              <a:rPr lang="ja-JP" altLang="en-US" sz="1600" dirty="0">
                <a:latin typeface="HG丸ｺﾞｼｯｸM-PRO" panose="020F0600000000000000" pitchFamily="50" charset="-128"/>
                <a:ea typeface="HG丸ｺﾞｼｯｸM-PRO" panose="020F0600000000000000" pitchFamily="50" charset="-128"/>
              </a:rPr>
              <a:t>日開催）</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事前参加登録方法のご案内</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171630" y="3029124"/>
            <a:ext cx="6583031" cy="2593473"/>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登録用</a:t>
            </a:r>
            <a:r>
              <a:rPr lang="en-US" altLang="ja-JP" b="1" dirty="0">
                <a:solidFill>
                  <a:schemeClr val="tx1"/>
                </a:solidFill>
                <a:latin typeface="Meiryo UI" panose="020B0604030504040204" pitchFamily="50" charset="-128"/>
                <a:ea typeface="Meiryo UI" panose="020B0604030504040204" pitchFamily="50" charset="-128"/>
              </a:rPr>
              <a:t>URL</a:t>
            </a:r>
            <a:r>
              <a:rPr lang="ja-JP" altLang="en-US" b="1" dirty="0">
                <a:solidFill>
                  <a:schemeClr val="tx1"/>
                </a:solidFill>
                <a:latin typeface="Meiryo UI" panose="020B0604030504040204" pitchFamily="50" charset="-128"/>
                <a:ea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rPr>
              <a:t>QR</a:t>
            </a:r>
            <a:r>
              <a:rPr lang="ja-JP" altLang="en-US" b="1" dirty="0">
                <a:solidFill>
                  <a:schemeClr val="tx1"/>
                </a:solidFill>
                <a:latin typeface="Meiryo UI" panose="020B0604030504040204" pitchFamily="50" charset="-128"/>
                <a:ea typeface="Meiryo UI" panose="020B0604030504040204" pitchFamily="50" charset="-128"/>
              </a:rPr>
              <a:t>コード</a:t>
            </a:r>
            <a:r>
              <a:rPr lang="en-US" altLang="ja-JP" b="1" dirty="0">
                <a:solidFill>
                  <a:schemeClr val="tx1"/>
                </a:solidFill>
                <a:latin typeface="Meiryo UI" panose="020B0604030504040204" pitchFamily="50" charset="-128"/>
                <a:ea typeface="Meiryo UI" panose="020B0604030504040204" pitchFamily="50" charset="-128"/>
              </a:rPr>
              <a:t>〉</a:t>
            </a:r>
          </a:p>
          <a:p>
            <a:pPr>
              <a:defRPr/>
            </a:pPr>
            <a:endParaRPr lang="en-US" altLang="ja-JP" sz="1300" b="1"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3ACB4B22-7C1A-4A1D-9BA7-6A68BA5114B8}"/>
              </a:ext>
            </a:extLst>
          </p:cNvPr>
          <p:cNvSpPr txBox="1"/>
          <p:nvPr/>
        </p:nvSpPr>
        <p:spPr>
          <a:xfrm>
            <a:off x="171630" y="3263900"/>
            <a:ext cx="6583031" cy="584775"/>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https://us02web.zoom.us/webinar/register/WN_NY5VcXS0R22-Ww7RCVn85g</a:t>
            </a:r>
            <a:endParaRPr kumimoji="1" lang="ja-JP" altLang="en-US" sz="1600"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71885710-9DA5-4C0B-B2F0-5922CC5D12C1}"/>
              </a:ext>
            </a:extLst>
          </p:cNvPr>
          <p:cNvPicPr>
            <a:picLocks noChangeAspect="1"/>
          </p:cNvPicPr>
          <p:nvPr/>
        </p:nvPicPr>
        <p:blipFill>
          <a:blip r:embed="rId2"/>
          <a:stretch>
            <a:fillRect/>
          </a:stretch>
        </p:blipFill>
        <p:spPr>
          <a:xfrm>
            <a:off x="2653572" y="3637076"/>
            <a:ext cx="1914286" cy="1914286"/>
          </a:xfrm>
          <a:prstGeom prst="rect">
            <a:avLst/>
          </a:prstGeom>
        </p:spPr>
      </p:pic>
    </p:spTree>
    <p:extLst>
      <p:ext uri="{BB962C8B-B14F-4D97-AF65-F5344CB8AC3E}">
        <p14:creationId xmlns:p14="http://schemas.microsoft.com/office/powerpoint/2010/main" val="1651408702"/>
      </p:ext>
    </p:extLst>
  </p:cSld>
  <p:clrMapOvr>
    <a:masterClrMapping/>
  </p:clrMapOvr>
</p:sld>
</file>

<file path=ppt/theme/theme1.xml><?xml version="1.0" encoding="utf-8"?>
<a:theme xmlns:a="http://schemas.openxmlformats.org/drawingml/2006/main" name="ArchiveVTI">
  <a:themeElements>
    <a:clrScheme name="赤">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emplate>アーカイブ</Template>
  <TotalTime>212</TotalTime>
  <Words>219</Words>
  <Application>Microsoft Office PowerPoint</Application>
  <PresentationFormat>A4 210 x 297 mm</PresentationFormat>
  <Paragraphs>38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Batang</vt:lpstr>
      <vt:lpstr>Bembo</vt:lpstr>
      <vt:lpstr>HG丸ｺﾞｼｯｸM-PRO</vt:lpstr>
      <vt:lpstr>Meiryo UI</vt:lpstr>
      <vt:lpstr>ＭＳ Ｐゴシック</vt:lpstr>
      <vt:lpstr>メイリオ</vt:lpstr>
      <vt:lpstr>Arial</vt:lpstr>
      <vt:lpstr>Arial Black</vt:lpstr>
      <vt:lpstr>Wingdings</vt:lpstr>
      <vt:lpstr>ArchiveVTI</vt:lpstr>
      <vt:lpstr>令和３年度・第5回 福井県病院薬剤師会学術研修会</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tsuka</dc:creator>
  <cp:lastModifiedBy>yukiok</cp:lastModifiedBy>
  <cp:revision>37</cp:revision>
  <cp:lastPrinted>2020-10-15T06:06:43Z</cp:lastPrinted>
  <dcterms:created xsi:type="dcterms:W3CDTF">2020-10-08T02:00:17Z</dcterms:created>
  <dcterms:modified xsi:type="dcterms:W3CDTF">2021-10-04T06:46:47Z</dcterms:modified>
</cp:coreProperties>
</file>